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esthetic color" panose="020B0604020202020204" charset="-128"/>
      <p:regular r:id="rId34"/>
    </p:embeddedFont>
    <p:embeddedFont>
      <p:font typeface="Almarai Bold" panose="020B0604020202020204" charset="-78"/>
      <p:regular r:id="rId35"/>
    </p:embeddedFont>
    <p:embeddedFont>
      <p:font typeface="Canva Sans Bold" panose="020B0604020202020204" charset="0"/>
      <p:regular r:id="rId36"/>
    </p:embeddedFont>
    <p:embeddedFont>
      <p:font typeface="DM Sans" pitchFamily="2" charset="0"/>
      <p:regular r:id="rId37"/>
    </p:embeddedFont>
    <p:embeddedFont>
      <p:font typeface="Fredoka" panose="020B0604020202020204" charset="0"/>
      <p:regular r:id="rId38"/>
    </p:embeddedFont>
    <p:embeddedFont>
      <p:font typeface="Muli" panose="020B0604020202020204" charset="0"/>
      <p:regular r:id="rId39"/>
    </p:embeddedFont>
    <p:embeddedFont>
      <p:font typeface="Muli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5.svg"/><Relationship Id="rId4" Type="http://schemas.openxmlformats.org/officeDocument/2006/relationships/image" Target="../media/image2.sv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5.svg"/><Relationship Id="rId4" Type="http://schemas.openxmlformats.org/officeDocument/2006/relationships/image" Target="../media/image2.sv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3.sv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2.svg"/><Relationship Id="rId9"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38.jpeg"/><Relationship Id="rId12" Type="http://schemas.openxmlformats.org/officeDocument/2006/relationships/image" Target="../media/image51.png"/><Relationship Id="rId2" Type="http://schemas.openxmlformats.org/officeDocument/2006/relationships/notesSlide" Target="../notesSlides/notesSlide17.xml"/><Relationship Id="rId16"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0.jpeg"/><Relationship Id="rId5" Type="http://schemas.openxmlformats.org/officeDocument/2006/relationships/image" Target="../media/image46.png"/><Relationship Id="rId15" Type="http://schemas.openxmlformats.org/officeDocument/2006/relationships/image" Target="../media/image4.png"/><Relationship Id="rId10" Type="http://schemas.openxmlformats.org/officeDocument/2006/relationships/image" Target="../media/image49.png"/><Relationship Id="rId4" Type="http://schemas.openxmlformats.org/officeDocument/2006/relationships/image" Target="../media/image2.svg"/><Relationship Id="rId9" Type="http://schemas.openxmlformats.org/officeDocument/2006/relationships/image" Target="../media/image48.jpeg"/><Relationship Id="rId14" Type="http://schemas.openxmlformats.org/officeDocument/2006/relationships/image" Target="../media/image53.sv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20.xml"/><Relationship Id="rId16"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4.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s/_rels/slide2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5.sv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5.svg"/><Relationship Id="rId4" Type="http://schemas.openxmlformats.org/officeDocument/2006/relationships/image" Target="../media/image2.sv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421951" y="5008780"/>
            <a:ext cx="10364544" cy="191896"/>
            <a:chOff x="0" y="0"/>
            <a:chExt cx="13819392" cy="255861"/>
          </a:xfrm>
        </p:grpSpPr>
        <p:sp>
          <p:nvSpPr>
            <p:cNvPr id="3" name="Freeform 3"/>
            <p:cNvSpPr/>
            <p:nvPr/>
          </p:nvSpPr>
          <p:spPr>
            <a:xfrm>
              <a:off x="0" y="0"/>
              <a:ext cx="13819378" cy="255651"/>
            </a:xfrm>
            <a:custGeom>
              <a:avLst/>
              <a:gdLst/>
              <a:ahLst/>
              <a:cxnLst/>
              <a:rect l="l" t="t" r="r" b="b"/>
              <a:pathLst>
                <a:path w="13819378" h="255651">
                  <a:moveTo>
                    <a:pt x="0" y="0"/>
                  </a:moveTo>
                  <a:lnTo>
                    <a:pt x="0" y="255651"/>
                  </a:lnTo>
                  <a:lnTo>
                    <a:pt x="13819378" y="255651"/>
                  </a:lnTo>
                  <a:lnTo>
                    <a:pt x="13819378" y="0"/>
                  </a:lnTo>
                  <a:close/>
                </a:path>
              </a:pathLst>
            </a:custGeom>
            <a:solidFill>
              <a:srgbClr val="FFC71C"/>
            </a:solidFill>
          </p:spPr>
        </p:sp>
      </p:grpSp>
      <p:grpSp>
        <p:nvGrpSpPr>
          <p:cNvPr id="4" name="Group 4"/>
          <p:cNvGrpSpPr/>
          <p:nvPr/>
        </p:nvGrpSpPr>
        <p:grpSpPr>
          <a:xfrm rot="-2277064">
            <a:off x="149571" y="-23887"/>
            <a:ext cx="3005851" cy="1503005"/>
            <a:chOff x="0" y="0"/>
            <a:chExt cx="3609728" cy="1804960"/>
          </a:xfrm>
        </p:grpSpPr>
        <p:sp>
          <p:nvSpPr>
            <p:cNvPr id="5" name="Freeform 5"/>
            <p:cNvSpPr/>
            <p:nvPr/>
          </p:nvSpPr>
          <p:spPr>
            <a:xfrm>
              <a:off x="0" y="0"/>
              <a:ext cx="3609721" cy="1804924"/>
            </a:xfrm>
            <a:custGeom>
              <a:avLst/>
              <a:gdLst/>
              <a:ahLst/>
              <a:cxnLst/>
              <a:rect l="l" t="t" r="r" b="b"/>
              <a:pathLst>
                <a:path w="3609721" h="1804924">
                  <a:moveTo>
                    <a:pt x="0" y="0"/>
                  </a:moveTo>
                  <a:cubicBezTo>
                    <a:pt x="0" y="995045"/>
                    <a:pt x="809498" y="1804924"/>
                    <a:pt x="1804924" y="1804924"/>
                  </a:cubicBezTo>
                  <a:cubicBezTo>
                    <a:pt x="2800096" y="1804924"/>
                    <a:pt x="3609721" y="995045"/>
                    <a:pt x="3609721" y="0"/>
                  </a:cubicBezTo>
                  <a:lnTo>
                    <a:pt x="2794762" y="0"/>
                  </a:lnTo>
                  <a:cubicBezTo>
                    <a:pt x="2794762" y="545719"/>
                    <a:pt x="2350516" y="989711"/>
                    <a:pt x="1804924" y="989711"/>
                  </a:cubicBezTo>
                  <a:cubicBezTo>
                    <a:pt x="1259205" y="989711"/>
                    <a:pt x="814959" y="545719"/>
                    <a:pt x="814959" y="0"/>
                  </a:cubicBezTo>
                  <a:close/>
                </a:path>
              </a:pathLst>
            </a:custGeom>
            <a:solidFill>
              <a:srgbClr val="FFC71C"/>
            </a:solidFill>
          </p:spPr>
        </p:sp>
      </p:grpSp>
      <p:grpSp>
        <p:nvGrpSpPr>
          <p:cNvPr id="6" name="Group 6"/>
          <p:cNvGrpSpPr/>
          <p:nvPr/>
        </p:nvGrpSpPr>
        <p:grpSpPr>
          <a:xfrm>
            <a:off x="6183300" y="10469550"/>
            <a:ext cx="182150" cy="10150"/>
            <a:chOff x="0" y="0"/>
            <a:chExt cx="242867" cy="13533"/>
          </a:xfrm>
        </p:grpSpPr>
        <p:sp>
          <p:nvSpPr>
            <p:cNvPr id="7" name="Freeform 7"/>
            <p:cNvSpPr/>
            <p:nvPr/>
          </p:nvSpPr>
          <p:spPr>
            <a:xfrm>
              <a:off x="0" y="0"/>
              <a:ext cx="242824" cy="13589"/>
            </a:xfrm>
            <a:custGeom>
              <a:avLst/>
              <a:gdLst/>
              <a:ahLst/>
              <a:cxnLst/>
              <a:rect l="l" t="t" r="r" b="b"/>
              <a:pathLst>
                <a:path w="242824" h="13589">
                  <a:moveTo>
                    <a:pt x="0" y="0"/>
                  </a:moveTo>
                  <a:lnTo>
                    <a:pt x="0" y="13589"/>
                  </a:lnTo>
                  <a:lnTo>
                    <a:pt x="242824" y="13589"/>
                  </a:lnTo>
                  <a:lnTo>
                    <a:pt x="242824" y="0"/>
                  </a:lnTo>
                  <a:close/>
                </a:path>
              </a:pathLst>
            </a:custGeom>
            <a:solidFill>
              <a:srgbClr val="000000"/>
            </a:solidFill>
          </p:spPr>
        </p:sp>
      </p:grpSp>
      <p:grpSp>
        <p:nvGrpSpPr>
          <p:cNvPr id="8" name="Group 8"/>
          <p:cNvGrpSpPr/>
          <p:nvPr/>
        </p:nvGrpSpPr>
        <p:grpSpPr>
          <a:xfrm>
            <a:off x="0" y="-60050"/>
            <a:ext cx="772874" cy="10364544"/>
            <a:chOff x="0" y="0"/>
            <a:chExt cx="1030499" cy="13819392"/>
          </a:xfrm>
        </p:grpSpPr>
        <p:sp>
          <p:nvSpPr>
            <p:cNvPr id="9" name="Freeform 9"/>
            <p:cNvSpPr/>
            <p:nvPr/>
          </p:nvSpPr>
          <p:spPr>
            <a:xfrm>
              <a:off x="0" y="0"/>
              <a:ext cx="1030556" cy="13819392"/>
            </a:xfrm>
            <a:custGeom>
              <a:avLst/>
              <a:gdLst/>
              <a:ahLst/>
              <a:cxnLst/>
              <a:rect l="l" t="t" r="r" b="b"/>
              <a:pathLst>
                <a:path w="1030556" h="13819392">
                  <a:moveTo>
                    <a:pt x="0" y="0"/>
                  </a:moveTo>
                  <a:lnTo>
                    <a:pt x="1030556" y="0"/>
                  </a:lnTo>
                  <a:lnTo>
                    <a:pt x="1030556" y="13819392"/>
                  </a:lnTo>
                  <a:lnTo>
                    <a:pt x="0" y="13819392"/>
                  </a:lnTo>
                  <a:close/>
                </a:path>
              </a:pathLst>
            </a:custGeom>
            <a:solidFill>
              <a:srgbClr val="000000"/>
            </a:solidFill>
          </p:spPr>
        </p:sp>
      </p:grpSp>
      <p:sp>
        <p:nvSpPr>
          <p:cNvPr id="10" name="Freeform 10"/>
          <p:cNvSpPr/>
          <p:nvPr/>
        </p:nvSpPr>
        <p:spPr>
          <a:xfrm>
            <a:off x="16766722" y="17494"/>
            <a:ext cx="492578" cy="2821135"/>
          </a:xfrm>
          <a:custGeom>
            <a:avLst/>
            <a:gdLst/>
            <a:ahLst/>
            <a:cxnLst/>
            <a:rect l="l" t="t" r="r" b="b"/>
            <a:pathLst>
              <a:path w="492578" h="2821135">
                <a:moveTo>
                  <a:pt x="0" y="0"/>
                </a:moveTo>
                <a:lnTo>
                  <a:pt x="492578" y="0"/>
                </a:lnTo>
                <a:lnTo>
                  <a:pt x="492578" y="2821135"/>
                </a:lnTo>
                <a:lnTo>
                  <a:pt x="0" y="2821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343884" y="4324975"/>
            <a:ext cx="8521385" cy="5494623"/>
          </a:xfrm>
          <a:custGeom>
            <a:avLst/>
            <a:gdLst/>
            <a:ahLst/>
            <a:cxnLst/>
            <a:rect l="l" t="t" r="r" b="b"/>
            <a:pathLst>
              <a:path w="8521385" h="5494623">
                <a:moveTo>
                  <a:pt x="0" y="0"/>
                </a:moveTo>
                <a:lnTo>
                  <a:pt x="8521385" y="0"/>
                </a:lnTo>
                <a:lnTo>
                  <a:pt x="8521385" y="5494623"/>
                </a:lnTo>
                <a:lnTo>
                  <a:pt x="0" y="5494623"/>
                </a:lnTo>
                <a:lnTo>
                  <a:pt x="0" y="0"/>
                </a:lnTo>
                <a:close/>
              </a:path>
            </a:pathLst>
          </a:custGeom>
          <a:blipFill>
            <a:blip r:embed="rId5"/>
            <a:stretch>
              <a:fillRect r="-3594"/>
            </a:stretch>
          </a:blipFill>
        </p:spPr>
      </p:sp>
      <p:sp>
        <p:nvSpPr>
          <p:cNvPr id="12" name="TextBox 12"/>
          <p:cNvSpPr txBox="1"/>
          <p:nvPr/>
        </p:nvSpPr>
        <p:spPr>
          <a:xfrm>
            <a:off x="2554049" y="2232352"/>
            <a:ext cx="13145558" cy="1676466"/>
          </a:xfrm>
          <a:prstGeom prst="rect">
            <a:avLst/>
          </a:prstGeom>
        </p:spPr>
        <p:txBody>
          <a:bodyPr lIns="0" tIns="0" rIns="0" bIns="0" rtlCol="0" anchor="t">
            <a:spAutoFit/>
          </a:bodyPr>
          <a:lstStyle/>
          <a:p>
            <a:pPr algn="ctr">
              <a:lnSpc>
                <a:spcPts val="6638"/>
              </a:lnSpc>
            </a:pPr>
            <a:r>
              <a:rPr lang="en-US" sz="5532">
                <a:solidFill>
                  <a:srgbClr val="C84137"/>
                </a:solidFill>
                <a:latin typeface="Fredoka"/>
                <a:ea typeface="Fredoka"/>
                <a:cs typeface="Fredoka"/>
                <a:sym typeface="Fredoka"/>
              </a:rPr>
              <a:t>“Ai driven virtual try-on system in </a:t>
            </a:r>
          </a:p>
          <a:p>
            <a:pPr algn="ctr">
              <a:lnSpc>
                <a:spcPts val="6638"/>
              </a:lnSpc>
            </a:pPr>
            <a:r>
              <a:rPr lang="en-US" sz="5532">
                <a:solidFill>
                  <a:srgbClr val="C84137"/>
                </a:solidFill>
                <a:latin typeface="Fredoka"/>
                <a:ea typeface="Fredoka"/>
                <a:cs typeface="Fredoka"/>
                <a:sym typeface="Fredoka"/>
              </a:rPr>
              <a:t>E-Commerce“</a:t>
            </a:r>
          </a:p>
        </p:txBody>
      </p:sp>
      <p:sp>
        <p:nvSpPr>
          <p:cNvPr id="13" name="TextBox 13"/>
          <p:cNvSpPr txBox="1"/>
          <p:nvPr/>
        </p:nvSpPr>
        <p:spPr>
          <a:xfrm>
            <a:off x="6511405" y="1019175"/>
            <a:ext cx="5545490" cy="546100"/>
          </a:xfrm>
          <a:prstGeom prst="rect">
            <a:avLst/>
          </a:prstGeom>
        </p:spPr>
        <p:txBody>
          <a:bodyPr lIns="0" tIns="0" rIns="0" bIns="0" rtlCol="0" anchor="t">
            <a:spAutoFit/>
          </a:bodyPr>
          <a:lstStyle/>
          <a:p>
            <a:pPr algn="ctr">
              <a:lnSpc>
                <a:spcPts val="4199"/>
              </a:lnSpc>
              <a:spcBef>
                <a:spcPct val="0"/>
              </a:spcBef>
            </a:pPr>
            <a:r>
              <a:rPr lang="en-US" sz="3499" b="1">
                <a:solidFill>
                  <a:srgbClr val="434343"/>
                </a:solidFill>
                <a:latin typeface="Almarai Bold"/>
                <a:ea typeface="Almarai Bold"/>
                <a:cs typeface="Almarai Bold"/>
                <a:sym typeface="Almarai Bold"/>
              </a:rPr>
              <a:t>Project Presentation  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5595775" y="1227800"/>
            <a:ext cx="11269551" cy="901800"/>
            <a:chOff x="0" y="0"/>
            <a:chExt cx="15026067" cy="1202400"/>
          </a:xfrm>
        </p:grpSpPr>
        <p:sp>
          <p:nvSpPr>
            <p:cNvPr id="5" name="Freeform 5"/>
            <p:cNvSpPr/>
            <p:nvPr/>
          </p:nvSpPr>
          <p:spPr>
            <a:xfrm>
              <a:off x="0" y="0"/>
              <a:ext cx="15026067" cy="1202436"/>
            </a:xfrm>
            <a:custGeom>
              <a:avLst/>
              <a:gdLst/>
              <a:ahLst/>
              <a:cxnLst/>
              <a:rect l="l" t="t" r="r" b="b"/>
              <a:pathLst>
                <a:path w="15026067" h="1202436">
                  <a:moveTo>
                    <a:pt x="0" y="0"/>
                  </a:moveTo>
                  <a:lnTo>
                    <a:pt x="15026067" y="0"/>
                  </a:lnTo>
                  <a:lnTo>
                    <a:pt x="15026067" y="1202436"/>
                  </a:lnTo>
                  <a:lnTo>
                    <a:pt x="0" y="1202436"/>
                  </a:lnTo>
                  <a:close/>
                </a:path>
              </a:pathLst>
            </a:custGeom>
            <a:solidFill>
              <a:srgbClr val="FFFFFF"/>
            </a:solidFill>
          </p:spPr>
        </p:sp>
      </p:grpSp>
      <p:sp>
        <p:nvSpPr>
          <p:cNvPr id="6" name="Freeform 6"/>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1961024" y="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9" name="Group 9"/>
          <p:cNvGrpSpPr/>
          <p:nvPr/>
        </p:nvGrpSpPr>
        <p:grpSpPr>
          <a:xfrm>
            <a:off x="1425806" y="1678700"/>
            <a:ext cx="2568719" cy="2568719"/>
            <a:chOff x="0" y="0"/>
            <a:chExt cx="1599200" cy="1599200"/>
          </a:xfrm>
        </p:grpSpPr>
        <p:sp>
          <p:nvSpPr>
            <p:cNvPr id="10" name="Freeform 10"/>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FFFF"/>
            </a:solidFill>
          </p:spPr>
        </p:sp>
      </p:grpSp>
      <p:sp>
        <p:nvSpPr>
          <p:cNvPr id="11" name="TextBox 11"/>
          <p:cNvSpPr txBox="1"/>
          <p:nvPr/>
        </p:nvSpPr>
        <p:spPr>
          <a:xfrm>
            <a:off x="5887532" y="2953535"/>
            <a:ext cx="7152412" cy="5877653"/>
          </a:xfrm>
          <a:prstGeom prst="rect">
            <a:avLst/>
          </a:prstGeom>
        </p:spPr>
        <p:txBody>
          <a:bodyPr lIns="0" tIns="0" rIns="0" bIns="0" rtlCol="0" anchor="t">
            <a:spAutoFit/>
          </a:bodyPr>
          <a:lstStyle/>
          <a:p>
            <a:pPr marL="755942" lvl="1" indent="-377971" algn="l">
              <a:lnSpc>
                <a:spcPts val="4201"/>
              </a:lnSpc>
              <a:buFont typeface="Arial"/>
              <a:buChar char="•"/>
            </a:pPr>
            <a:r>
              <a:rPr lang="en-US" sz="3501">
                <a:solidFill>
                  <a:srgbClr val="000000"/>
                </a:solidFill>
                <a:latin typeface="DM Sans"/>
                <a:ea typeface="DM Sans"/>
                <a:cs typeface="DM Sans"/>
                <a:sym typeface="DM Sans"/>
              </a:rPr>
              <a:t>Browse Homepage</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Add To Cart</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Login/Signup</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View and update Profile</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Virtual try-on</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Create orders</a:t>
            </a:r>
          </a:p>
        </p:txBody>
      </p:sp>
      <p:sp>
        <p:nvSpPr>
          <p:cNvPr id="12" name="Freeform 12"/>
          <p:cNvSpPr/>
          <p:nvPr/>
        </p:nvSpPr>
        <p:spPr>
          <a:xfrm>
            <a:off x="14654309" y="6690243"/>
            <a:ext cx="3717579" cy="3596757"/>
          </a:xfrm>
          <a:custGeom>
            <a:avLst/>
            <a:gdLst/>
            <a:ahLst/>
            <a:cxnLst/>
            <a:rect l="l" t="t" r="r" b="b"/>
            <a:pathLst>
              <a:path w="3717579" h="3596757">
                <a:moveTo>
                  <a:pt x="0" y="0"/>
                </a:moveTo>
                <a:lnTo>
                  <a:pt x="3717578" y="0"/>
                </a:lnTo>
                <a:lnTo>
                  <a:pt x="3717578" y="3596757"/>
                </a:lnTo>
                <a:lnTo>
                  <a:pt x="0" y="3596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7488013" y="1321512"/>
            <a:ext cx="8592322"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Implemented Features</a:t>
            </a:r>
          </a:p>
        </p:txBody>
      </p:sp>
      <p:sp>
        <p:nvSpPr>
          <p:cNvPr id="14" name="TextBox 14"/>
          <p:cNvSpPr txBox="1"/>
          <p:nvPr/>
        </p:nvSpPr>
        <p:spPr>
          <a:xfrm>
            <a:off x="1548975" y="2535950"/>
            <a:ext cx="2322380" cy="552516"/>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Aesthetic color"/>
                <a:ea typeface="Aesthetic color"/>
                <a:cs typeface="Aesthetic color"/>
                <a:sym typeface="Aesthetic color"/>
              </a:rPr>
              <a:t>User Section:</a:t>
            </a:r>
          </a:p>
        </p:txBody>
      </p:sp>
      <p:grpSp>
        <p:nvGrpSpPr>
          <p:cNvPr id="15" name="Group 15"/>
          <p:cNvGrpSpPr/>
          <p:nvPr/>
        </p:nvGrpSpPr>
        <p:grpSpPr>
          <a:xfrm>
            <a:off x="0" y="0"/>
            <a:ext cx="809951" cy="816072"/>
            <a:chOff x="0" y="0"/>
            <a:chExt cx="1079935" cy="1088096"/>
          </a:xfrm>
        </p:grpSpPr>
        <p:sp>
          <p:nvSpPr>
            <p:cNvPr id="16" name="Freeform 16"/>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9</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95775" y="1227800"/>
            <a:ext cx="11269551" cy="901800"/>
            <a:chOff x="0" y="0"/>
            <a:chExt cx="15026067" cy="1202400"/>
          </a:xfrm>
        </p:grpSpPr>
        <p:sp>
          <p:nvSpPr>
            <p:cNvPr id="3" name="Freeform 3"/>
            <p:cNvSpPr/>
            <p:nvPr/>
          </p:nvSpPr>
          <p:spPr>
            <a:xfrm>
              <a:off x="0" y="0"/>
              <a:ext cx="15026067" cy="1202436"/>
            </a:xfrm>
            <a:custGeom>
              <a:avLst/>
              <a:gdLst/>
              <a:ahLst/>
              <a:cxnLst/>
              <a:rect l="l" t="t" r="r" b="b"/>
              <a:pathLst>
                <a:path w="15026067" h="1202436">
                  <a:moveTo>
                    <a:pt x="0" y="0"/>
                  </a:moveTo>
                  <a:lnTo>
                    <a:pt x="15026067" y="0"/>
                  </a:lnTo>
                  <a:lnTo>
                    <a:pt x="15026067" y="1202436"/>
                  </a:lnTo>
                  <a:lnTo>
                    <a:pt x="0" y="1202436"/>
                  </a:lnTo>
                  <a:close/>
                </a:path>
              </a:pathLst>
            </a:custGeom>
            <a:solidFill>
              <a:srgbClr val="FFC71C"/>
            </a:solidFill>
          </p:spPr>
        </p:sp>
      </p:grpSp>
      <p:sp>
        <p:nvSpPr>
          <p:cNvPr id="4" name="Freeform 4"/>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1961024" y="0"/>
            <a:ext cx="2157840" cy="1078978"/>
            <a:chOff x="0" y="0"/>
            <a:chExt cx="2877120" cy="1438637"/>
          </a:xfrm>
        </p:grpSpPr>
        <p:sp>
          <p:nvSpPr>
            <p:cNvPr id="6" name="Freeform 6"/>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FFC71C"/>
            </a:solidFill>
          </p:spPr>
        </p:sp>
      </p:grpSp>
      <p:grpSp>
        <p:nvGrpSpPr>
          <p:cNvPr id="7" name="Group 7"/>
          <p:cNvGrpSpPr/>
          <p:nvPr/>
        </p:nvGrpSpPr>
        <p:grpSpPr>
          <a:xfrm>
            <a:off x="1366318" y="1636995"/>
            <a:ext cx="2652130" cy="2652130"/>
            <a:chOff x="0" y="0"/>
            <a:chExt cx="1599200" cy="1599200"/>
          </a:xfrm>
        </p:grpSpPr>
        <p:sp>
          <p:nvSpPr>
            <p:cNvPr id="8" name="Freeform 8"/>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C71C"/>
            </a:solidFill>
          </p:spPr>
        </p:sp>
      </p:grpSp>
      <p:sp>
        <p:nvSpPr>
          <p:cNvPr id="9" name="Freeform 9"/>
          <p:cNvSpPr/>
          <p:nvPr/>
        </p:nvSpPr>
        <p:spPr>
          <a:xfrm>
            <a:off x="14848871" y="6538630"/>
            <a:ext cx="3439129" cy="3748370"/>
          </a:xfrm>
          <a:custGeom>
            <a:avLst/>
            <a:gdLst/>
            <a:ahLst/>
            <a:cxnLst/>
            <a:rect l="l" t="t" r="r" b="b"/>
            <a:pathLst>
              <a:path w="3439129" h="3748370">
                <a:moveTo>
                  <a:pt x="0" y="0"/>
                </a:moveTo>
                <a:lnTo>
                  <a:pt x="3439129" y="0"/>
                </a:lnTo>
                <a:lnTo>
                  <a:pt x="3439129" y="3748370"/>
                </a:lnTo>
                <a:lnTo>
                  <a:pt x="0" y="3748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6109863" y="3558779"/>
            <a:ext cx="7666775" cy="3743788"/>
          </a:xfrm>
          <a:prstGeom prst="rect">
            <a:avLst/>
          </a:prstGeom>
        </p:spPr>
        <p:txBody>
          <a:bodyPr lIns="0" tIns="0" rIns="0" bIns="0" rtlCol="0" anchor="t">
            <a:spAutoFit/>
          </a:bodyPr>
          <a:lstStyle/>
          <a:p>
            <a:pPr marL="755942" lvl="1" indent="-377971" algn="l">
              <a:lnSpc>
                <a:spcPts val="4201"/>
              </a:lnSpc>
              <a:buFont typeface="Arial"/>
              <a:buChar char="•"/>
            </a:pPr>
            <a:r>
              <a:rPr lang="en-US" sz="3501">
                <a:solidFill>
                  <a:srgbClr val="000000"/>
                </a:solidFill>
                <a:latin typeface="DM Sans"/>
                <a:ea typeface="DM Sans"/>
                <a:cs typeface="DM Sans"/>
                <a:sym typeface="DM Sans"/>
              </a:rPr>
              <a:t>Add new products</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Modify existing products</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View all products</a:t>
            </a:r>
          </a:p>
          <a:p>
            <a:pPr algn="l">
              <a:lnSpc>
                <a:spcPts val="4201"/>
              </a:lnSpc>
            </a:pPr>
            <a:endParaRPr lang="en-US" sz="3501">
              <a:solidFill>
                <a:srgbClr val="000000"/>
              </a:solidFill>
              <a:latin typeface="DM Sans"/>
              <a:ea typeface="DM Sans"/>
              <a:cs typeface="DM Sans"/>
              <a:sym typeface="DM Sans"/>
            </a:endParaRPr>
          </a:p>
          <a:p>
            <a:pPr marL="755942" lvl="1" indent="-377971" algn="l">
              <a:lnSpc>
                <a:spcPts val="4201"/>
              </a:lnSpc>
              <a:buFont typeface="Arial"/>
              <a:buChar char="•"/>
            </a:pPr>
            <a:r>
              <a:rPr lang="en-US" sz="3501">
                <a:solidFill>
                  <a:srgbClr val="000000"/>
                </a:solidFill>
                <a:latin typeface="DM Sans"/>
                <a:ea typeface="DM Sans"/>
                <a:cs typeface="DM Sans"/>
                <a:sym typeface="DM Sans"/>
              </a:rPr>
              <a:t>Delete products</a:t>
            </a:r>
          </a:p>
        </p:txBody>
      </p:sp>
      <p:sp>
        <p:nvSpPr>
          <p:cNvPr id="11" name="TextBox 11"/>
          <p:cNvSpPr txBox="1"/>
          <p:nvPr/>
        </p:nvSpPr>
        <p:spPr>
          <a:xfrm>
            <a:off x="7488013" y="1321512"/>
            <a:ext cx="8592322"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Implemented Features</a:t>
            </a:r>
          </a:p>
        </p:txBody>
      </p:sp>
      <p:sp>
        <p:nvSpPr>
          <p:cNvPr id="12" name="TextBox 12"/>
          <p:cNvSpPr txBox="1"/>
          <p:nvPr/>
        </p:nvSpPr>
        <p:spPr>
          <a:xfrm>
            <a:off x="1401883" y="2535950"/>
            <a:ext cx="2616564" cy="552516"/>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Aesthetic color"/>
                <a:ea typeface="Aesthetic color"/>
                <a:cs typeface="Aesthetic color"/>
                <a:sym typeface="Aesthetic color"/>
              </a:rPr>
              <a:t>Admin Section:</a:t>
            </a:r>
          </a:p>
        </p:txBody>
      </p:sp>
      <p:grpSp>
        <p:nvGrpSpPr>
          <p:cNvPr id="13" name="Group 13"/>
          <p:cNvGrpSpPr/>
          <p:nvPr/>
        </p:nvGrpSpPr>
        <p:grpSpPr>
          <a:xfrm>
            <a:off x="0" y="0"/>
            <a:ext cx="809951" cy="816072"/>
            <a:chOff x="0" y="0"/>
            <a:chExt cx="1079935" cy="1088096"/>
          </a:xfrm>
        </p:grpSpPr>
        <p:sp>
          <p:nvSpPr>
            <p:cNvPr id="14" name="Freeform 14"/>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10</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5470238" y="220613"/>
            <a:ext cx="8666310" cy="901800"/>
            <a:chOff x="0" y="0"/>
            <a:chExt cx="11555080" cy="1202400"/>
          </a:xfrm>
        </p:grpSpPr>
        <p:sp>
          <p:nvSpPr>
            <p:cNvPr id="5" name="Freeform 5"/>
            <p:cNvSpPr/>
            <p:nvPr/>
          </p:nvSpPr>
          <p:spPr>
            <a:xfrm>
              <a:off x="0" y="0"/>
              <a:ext cx="11555080" cy="1202436"/>
            </a:xfrm>
            <a:custGeom>
              <a:avLst/>
              <a:gdLst/>
              <a:ahLst/>
              <a:cxnLst/>
              <a:rect l="l" t="t" r="r" b="b"/>
              <a:pathLst>
                <a:path w="11555080" h="1202436">
                  <a:moveTo>
                    <a:pt x="0" y="0"/>
                  </a:moveTo>
                  <a:lnTo>
                    <a:pt x="11555080" y="0"/>
                  </a:lnTo>
                  <a:lnTo>
                    <a:pt x="11555080" y="1202436"/>
                  </a:lnTo>
                  <a:lnTo>
                    <a:pt x="0" y="1202436"/>
                  </a:lnTo>
                  <a:close/>
                </a:path>
              </a:pathLst>
            </a:custGeom>
            <a:solidFill>
              <a:srgbClr val="FFFFFF"/>
            </a:solidFill>
          </p:spPr>
        </p:sp>
      </p:grpSp>
      <p:sp>
        <p:nvSpPr>
          <p:cNvPr id="6" name="Freeform 6"/>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6566986">
            <a:off x="16528830" y="991580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9" name="Group 9"/>
          <p:cNvGrpSpPr/>
          <p:nvPr/>
        </p:nvGrpSpPr>
        <p:grpSpPr>
          <a:xfrm>
            <a:off x="1028700" y="-706560"/>
            <a:ext cx="2092447" cy="2092447"/>
            <a:chOff x="0" y="0"/>
            <a:chExt cx="1599200" cy="1599200"/>
          </a:xfrm>
        </p:grpSpPr>
        <p:sp>
          <p:nvSpPr>
            <p:cNvPr id="10" name="Freeform 10"/>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FFFF"/>
            </a:solidFill>
          </p:spPr>
        </p:sp>
      </p:grpSp>
      <p:sp>
        <p:nvSpPr>
          <p:cNvPr id="11" name="Freeform 11"/>
          <p:cNvSpPr/>
          <p:nvPr/>
        </p:nvSpPr>
        <p:spPr>
          <a:xfrm>
            <a:off x="154668" y="1895928"/>
            <a:ext cx="5278250" cy="8251113"/>
          </a:xfrm>
          <a:custGeom>
            <a:avLst/>
            <a:gdLst/>
            <a:ahLst/>
            <a:cxnLst/>
            <a:rect l="l" t="t" r="r" b="b"/>
            <a:pathLst>
              <a:path w="5278250" h="8251113">
                <a:moveTo>
                  <a:pt x="0" y="0"/>
                </a:moveTo>
                <a:lnTo>
                  <a:pt x="5278251" y="0"/>
                </a:lnTo>
                <a:lnTo>
                  <a:pt x="5278251" y="8251113"/>
                </a:lnTo>
                <a:lnTo>
                  <a:pt x="0" y="8251113"/>
                </a:lnTo>
                <a:lnTo>
                  <a:pt x="0" y="0"/>
                </a:lnTo>
                <a:close/>
              </a:path>
            </a:pathLst>
          </a:custGeom>
          <a:blipFill>
            <a:blip r:embed="rId5"/>
            <a:stretch>
              <a:fillRect t="-172" b="-172"/>
            </a:stretch>
          </a:blipFill>
        </p:spPr>
      </p:sp>
      <p:sp>
        <p:nvSpPr>
          <p:cNvPr id="12" name="Freeform 12"/>
          <p:cNvSpPr/>
          <p:nvPr/>
        </p:nvSpPr>
        <p:spPr>
          <a:xfrm>
            <a:off x="5956836" y="2087020"/>
            <a:ext cx="4258598" cy="3862123"/>
          </a:xfrm>
          <a:custGeom>
            <a:avLst/>
            <a:gdLst/>
            <a:ahLst/>
            <a:cxnLst/>
            <a:rect l="l" t="t" r="r" b="b"/>
            <a:pathLst>
              <a:path w="4258598" h="3862123">
                <a:moveTo>
                  <a:pt x="0" y="0"/>
                </a:moveTo>
                <a:lnTo>
                  <a:pt x="4258598" y="0"/>
                </a:lnTo>
                <a:lnTo>
                  <a:pt x="4258598" y="3862123"/>
                </a:lnTo>
                <a:lnTo>
                  <a:pt x="0" y="3862123"/>
                </a:lnTo>
                <a:lnTo>
                  <a:pt x="0" y="0"/>
                </a:lnTo>
                <a:close/>
              </a:path>
            </a:pathLst>
          </a:custGeom>
          <a:blipFill>
            <a:blip r:embed="rId6"/>
            <a:stretch>
              <a:fillRect l="-39782" r="-34667" b="-71439"/>
            </a:stretch>
          </a:blipFill>
        </p:spPr>
      </p:sp>
      <p:sp>
        <p:nvSpPr>
          <p:cNvPr id="13" name="Freeform 13"/>
          <p:cNvSpPr/>
          <p:nvPr/>
        </p:nvSpPr>
        <p:spPr>
          <a:xfrm>
            <a:off x="5956836" y="6282518"/>
            <a:ext cx="4258598" cy="3516826"/>
          </a:xfrm>
          <a:custGeom>
            <a:avLst/>
            <a:gdLst/>
            <a:ahLst/>
            <a:cxnLst/>
            <a:rect l="l" t="t" r="r" b="b"/>
            <a:pathLst>
              <a:path w="4258598" h="3516826">
                <a:moveTo>
                  <a:pt x="0" y="0"/>
                </a:moveTo>
                <a:lnTo>
                  <a:pt x="4258598" y="0"/>
                </a:lnTo>
                <a:lnTo>
                  <a:pt x="4258598" y="3516827"/>
                </a:lnTo>
                <a:lnTo>
                  <a:pt x="0" y="3516827"/>
                </a:lnTo>
                <a:lnTo>
                  <a:pt x="0" y="0"/>
                </a:lnTo>
                <a:close/>
              </a:path>
            </a:pathLst>
          </a:custGeom>
          <a:blipFill>
            <a:blip r:embed="rId7"/>
            <a:stretch>
              <a:fillRect l="-28003" r="-26418" b="-66539"/>
            </a:stretch>
          </a:blipFill>
        </p:spPr>
      </p:sp>
      <p:sp>
        <p:nvSpPr>
          <p:cNvPr id="14" name="Freeform 14"/>
          <p:cNvSpPr/>
          <p:nvPr/>
        </p:nvSpPr>
        <p:spPr>
          <a:xfrm>
            <a:off x="10631902" y="2205104"/>
            <a:ext cx="7449786" cy="6946359"/>
          </a:xfrm>
          <a:custGeom>
            <a:avLst/>
            <a:gdLst/>
            <a:ahLst/>
            <a:cxnLst/>
            <a:rect l="l" t="t" r="r" b="b"/>
            <a:pathLst>
              <a:path w="7449786" h="6946359">
                <a:moveTo>
                  <a:pt x="0" y="0"/>
                </a:moveTo>
                <a:lnTo>
                  <a:pt x="7449786" y="0"/>
                </a:lnTo>
                <a:lnTo>
                  <a:pt x="7449786" y="6946358"/>
                </a:lnTo>
                <a:lnTo>
                  <a:pt x="0" y="6946358"/>
                </a:lnTo>
                <a:lnTo>
                  <a:pt x="0" y="0"/>
                </a:lnTo>
                <a:close/>
              </a:path>
            </a:pathLst>
          </a:custGeom>
          <a:blipFill>
            <a:blip r:embed="rId8"/>
            <a:stretch>
              <a:fillRect l="-41797" r="-37902" b="-70440"/>
            </a:stretch>
          </a:blipFill>
        </p:spPr>
      </p:sp>
      <p:sp>
        <p:nvSpPr>
          <p:cNvPr id="15" name="TextBox 15"/>
          <p:cNvSpPr txBox="1"/>
          <p:nvPr/>
        </p:nvSpPr>
        <p:spPr>
          <a:xfrm>
            <a:off x="5919274" y="339664"/>
            <a:ext cx="8592322"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Functional Details</a:t>
            </a:r>
          </a:p>
        </p:txBody>
      </p:sp>
      <p:sp>
        <p:nvSpPr>
          <p:cNvPr id="16" name="TextBox 16"/>
          <p:cNvSpPr txBox="1"/>
          <p:nvPr/>
        </p:nvSpPr>
        <p:spPr>
          <a:xfrm>
            <a:off x="1173947" y="237395"/>
            <a:ext cx="1801953" cy="434118"/>
          </a:xfrm>
          <a:prstGeom prst="rect">
            <a:avLst/>
          </a:prstGeom>
        </p:spPr>
        <p:txBody>
          <a:bodyPr lIns="0" tIns="0" rIns="0" bIns="0" rtlCol="0" anchor="t">
            <a:spAutoFit/>
          </a:bodyPr>
          <a:lstStyle/>
          <a:p>
            <a:pPr algn="ctr">
              <a:lnSpc>
                <a:spcPts val="2979"/>
              </a:lnSpc>
              <a:spcBef>
                <a:spcPct val="0"/>
              </a:spcBef>
            </a:pPr>
            <a:r>
              <a:rPr lang="en-US" sz="2482">
                <a:solidFill>
                  <a:srgbClr val="000000"/>
                </a:solidFill>
                <a:latin typeface="Aesthetic color"/>
                <a:ea typeface="Aesthetic color"/>
                <a:cs typeface="Aesthetic color"/>
                <a:sym typeface="Aesthetic color"/>
              </a:rPr>
              <a:t>User Section:</a:t>
            </a:r>
          </a:p>
        </p:txBody>
      </p:sp>
      <p:sp>
        <p:nvSpPr>
          <p:cNvPr id="17" name="TextBox 17"/>
          <p:cNvSpPr txBox="1"/>
          <p:nvPr/>
        </p:nvSpPr>
        <p:spPr>
          <a:xfrm>
            <a:off x="154668" y="1448829"/>
            <a:ext cx="3827033" cy="438117"/>
          </a:xfrm>
          <a:prstGeom prst="rect">
            <a:avLst/>
          </a:prstGeom>
        </p:spPr>
        <p:txBody>
          <a:bodyPr lIns="0" tIns="0" rIns="0" bIns="0" rtlCol="0" anchor="t">
            <a:spAutoFit/>
          </a:bodyPr>
          <a:lstStyle/>
          <a:p>
            <a:pPr algn="ctr">
              <a:lnSpc>
                <a:spcPts val="3599"/>
              </a:lnSpc>
              <a:spcBef>
                <a:spcPct val="0"/>
              </a:spcBef>
            </a:pPr>
            <a:r>
              <a:rPr lang="en-US" sz="2999">
                <a:solidFill>
                  <a:srgbClr val="000000"/>
                </a:solidFill>
                <a:latin typeface="Fredoka"/>
                <a:ea typeface="Fredoka"/>
                <a:cs typeface="Fredoka"/>
                <a:sym typeface="Fredoka"/>
              </a:rPr>
              <a:t>Main User Interface: </a:t>
            </a:r>
          </a:p>
        </p:txBody>
      </p:sp>
      <p:sp>
        <p:nvSpPr>
          <p:cNvPr id="18" name="TextBox 18"/>
          <p:cNvSpPr txBox="1"/>
          <p:nvPr/>
        </p:nvSpPr>
        <p:spPr>
          <a:xfrm>
            <a:off x="6120143" y="1385888"/>
            <a:ext cx="3513336" cy="485841"/>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Fredoka"/>
                <a:ea typeface="Fredoka"/>
                <a:cs typeface="Fredoka"/>
                <a:sym typeface="Fredoka"/>
              </a:rPr>
              <a:t>Login and Signup: </a:t>
            </a:r>
          </a:p>
        </p:txBody>
      </p:sp>
      <p:sp>
        <p:nvSpPr>
          <p:cNvPr id="19" name="TextBox 19"/>
          <p:cNvSpPr txBox="1"/>
          <p:nvPr/>
        </p:nvSpPr>
        <p:spPr>
          <a:xfrm>
            <a:off x="12275641" y="1385888"/>
            <a:ext cx="2552899" cy="485841"/>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Fredoka"/>
                <a:ea typeface="Fredoka"/>
                <a:cs typeface="Fredoka"/>
                <a:sym typeface="Fredoka"/>
              </a:rPr>
              <a:t>User Profile: </a:t>
            </a:r>
          </a:p>
        </p:txBody>
      </p:sp>
      <p:grpSp>
        <p:nvGrpSpPr>
          <p:cNvPr id="20" name="Group 20"/>
          <p:cNvGrpSpPr/>
          <p:nvPr/>
        </p:nvGrpSpPr>
        <p:grpSpPr>
          <a:xfrm>
            <a:off x="0" y="0"/>
            <a:ext cx="809951" cy="816072"/>
            <a:chOff x="0" y="0"/>
            <a:chExt cx="1079935" cy="1088096"/>
          </a:xfrm>
        </p:grpSpPr>
        <p:sp>
          <p:nvSpPr>
            <p:cNvPr id="21" name="Freeform 21"/>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11</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07743" y="577800"/>
            <a:ext cx="11269551" cy="901800"/>
            <a:chOff x="0" y="0"/>
            <a:chExt cx="15026067" cy="1202400"/>
          </a:xfrm>
        </p:grpSpPr>
        <p:sp>
          <p:nvSpPr>
            <p:cNvPr id="3" name="Freeform 3"/>
            <p:cNvSpPr/>
            <p:nvPr/>
          </p:nvSpPr>
          <p:spPr>
            <a:xfrm>
              <a:off x="0" y="0"/>
              <a:ext cx="15026067" cy="1202436"/>
            </a:xfrm>
            <a:custGeom>
              <a:avLst/>
              <a:gdLst/>
              <a:ahLst/>
              <a:cxnLst/>
              <a:rect l="l" t="t" r="r" b="b"/>
              <a:pathLst>
                <a:path w="15026067" h="1202436">
                  <a:moveTo>
                    <a:pt x="0" y="0"/>
                  </a:moveTo>
                  <a:lnTo>
                    <a:pt x="15026067" y="0"/>
                  </a:lnTo>
                  <a:lnTo>
                    <a:pt x="15026067" y="1202436"/>
                  </a:lnTo>
                  <a:lnTo>
                    <a:pt x="0" y="1202436"/>
                  </a:lnTo>
                  <a:close/>
                </a:path>
              </a:pathLst>
            </a:custGeom>
            <a:solidFill>
              <a:srgbClr val="FFC71C"/>
            </a:solidFill>
          </p:spPr>
        </p:sp>
      </p:grpSp>
      <p:sp>
        <p:nvSpPr>
          <p:cNvPr id="4" name="Freeform 4"/>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2072991" y="-279803"/>
            <a:ext cx="2157840" cy="1078978"/>
            <a:chOff x="0" y="0"/>
            <a:chExt cx="2877120" cy="1438637"/>
          </a:xfrm>
        </p:grpSpPr>
        <p:sp>
          <p:nvSpPr>
            <p:cNvPr id="6" name="Freeform 6"/>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7" name="Group 7"/>
          <p:cNvGrpSpPr/>
          <p:nvPr/>
        </p:nvGrpSpPr>
        <p:grpSpPr>
          <a:xfrm>
            <a:off x="1028700" y="-706560"/>
            <a:ext cx="2092447" cy="2092447"/>
            <a:chOff x="0" y="0"/>
            <a:chExt cx="1599200" cy="1599200"/>
          </a:xfrm>
        </p:grpSpPr>
        <p:sp>
          <p:nvSpPr>
            <p:cNvPr id="8" name="Freeform 8"/>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C71C"/>
            </a:solidFill>
          </p:spPr>
        </p:sp>
      </p:grpSp>
      <p:sp>
        <p:nvSpPr>
          <p:cNvPr id="9" name="Freeform 9"/>
          <p:cNvSpPr/>
          <p:nvPr/>
        </p:nvSpPr>
        <p:spPr>
          <a:xfrm>
            <a:off x="1891228" y="2324863"/>
            <a:ext cx="4996520" cy="7794186"/>
          </a:xfrm>
          <a:custGeom>
            <a:avLst/>
            <a:gdLst/>
            <a:ahLst/>
            <a:cxnLst/>
            <a:rect l="l" t="t" r="r" b="b"/>
            <a:pathLst>
              <a:path w="4996520" h="7794186">
                <a:moveTo>
                  <a:pt x="0" y="0"/>
                </a:moveTo>
                <a:lnTo>
                  <a:pt x="4996519" y="0"/>
                </a:lnTo>
                <a:lnTo>
                  <a:pt x="4996519" y="7794186"/>
                </a:lnTo>
                <a:lnTo>
                  <a:pt x="0" y="7794186"/>
                </a:lnTo>
                <a:lnTo>
                  <a:pt x="0" y="0"/>
                </a:lnTo>
                <a:close/>
              </a:path>
            </a:pathLst>
          </a:custGeom>
          <a:blipFill>
            <a:blip r:embed="rId5"/>
            <a:stretch>
              <a:fillRect b="-22690"/>
            </a:stretch>
          </a:blipFill>
        </p:spPr>
      </p:sp>
      <p:sp>
        <p:nvSpPr>
          <p:cNvPr id="10" name="Freeform 10"/>
          <p:cNvSpPr/>
          <p:nvPr/>
        </p:nvSpPr>
        <p:spPr>
          <a:xfrm>
            <a:off x="9325642" y="2324863"/>
            <a:ext cx="6833512" cy="7627535"/>
          </a:xfrm>
          <a:custGeom>
            <a:avLst/>
            <a:gdLst/>
            <a:ahLst/>
            <a:cxnLst/>
            <a:rect l="l" t="t" r="r" b="b"/>
            <a:pathLst>
              <a:path w="6833512" h="7627535">
                <a:moveTo>
                  <a:pt x="0" y="0"/>
                </a:moveTo>
                <a:lnTo>
                  <a:pt x="6833512" y="0"/>
                </a:lnTo>
                <a:lnTo>
                  <a:pt x="6833512" y="7627535"/>
                </a:lnTo>
                <a:lnTo>
                  <a:pt x="0" y="7627535"/>
                </a:lnTo>
                <a:lnTo>
                  <a:pt x="0" y="0"/>
                </a:lnTo>
                <a:close/>
              </a:path>
            </a:pathLst>
          </a:custGeom>
          <a:blipFill>
            <a:blip r:embed="rId6"/>
            <a:stretch>
              <a:fillRect l="-2024" r="-3599" b="-42299"/>
            </a:stretch>
          </a:blipFill>
        </p:spPr>
      </p:sp>
      <p:sp>
        <p:nvSpPr>
          <p:cNvPr id="11" name="TextBox 11"/>
          <p:cNvSpPr txBox="1"/>
          <p:nvPr/>
        </p:nvSpPr>
        <p:spPr>
          <a:xfrm>
            <a:off x="5919274" y="671512"/>
            <a:ext cx="8592322"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Functional Details</a:t>
            </a:r>
          </a:p>
        </p:txBody>
      </p:sp>
      <p:sp>
        <p:nvSpPr>
          <p:cNvPr id="12" name="TextBox 12"/>
          <p:cNvSpPr txBox="1"/>
          <p:nvPr/>
        </p:nvSpPr>
        <p:spPr>
          <a:xfrm>
            <a:off x="1173947" y="237395"/>
            <a:ext cx="1801953" cy="434118"/>
          </a:xfrm>
          <a:prstGeom prst="rect">
            <a:avLst/>
          </a:prstGeom>
        </p:spPr>
        <p:txBody>
          <a:bodyPr lIns="0" tIns="0" rIns="0" bIns="0" rtlCol="0" anchor="t">
            <a:spAutoFit/>
          </a:bodyPr>
          <a:lstStyle/>
          <a:p>
            <a:pPr algn="ctr">
              <a:lnSpc>
                <a:spcPts val="2979"/>
              </a:lnSpc>
              <a:spcBef>
                <a:spcPct val="0"/>
              </a:spcBef>
            </a:pPr>
            <a:r>
              <a:rPr lang="en-US" sz="2482">
                <a:solidFill>
                  <a:srgbClr val="000000"/>
                </a:solidFill>
                <a:latin typeface="Aesthetic color"/>
                <a:ea typeface="Aesthetic color"/>
                <a:cs typeface="Aesthetic color"/>
                <a:sym typeface="Aesthetic color"/>
              </a:rPr>
              <a:t>User Section:</a:t>
            </a:r>
          </a:p>
        </p:txBody>
      </p:sp>
      <p:sp>
        <p:nvSpPr>
          <p:cNvPr id="13" name="TextBox 13"/>
          <p:cNvSpPr txBox="1"/>
          <p:nvPr/>
        </p:nvSpPr>
        <p:spPr>
          <a:xfrm>
            <a:off x="1427584" y="1644574"/>
            <a:ext cx="5707743" cy="515314"/>
          </a:xfrm>
          <a:prstGeom prst="rect">
            <a:avLst/>
          </a:prstGeom>
        </p:spPr>
        <p:txBody>
          <a:bodyPr lIns="0" tIns="0" rIns="0" bIns="0" rtlCol="0" anchor="t">
            <a:spAutoFit/>
          </a:bodyPr>
          <a:lstStyle/>
          <a:p>
            <a:pPr algn="ctr">
              <a:lnSpc>
                <a:spcPts val="4144"/>
              </a:lnSpc>
              <a:spcBef>
                <a:spcPct val="0"/>
              </a:spcBef>
            </a:pPr>
            <a:r>
              <a:rPr lang="en-US" sz="3453">
                <a:solidFill>
                  <a:srgbClr val="000000"/>
                </a:solidFill>
                <a:latin typeface="Fredoka"/>
                <a:ea typeface="Fredoka"/>
                <a:cs typeface="Fredoka"/>
                <a:sym typeface="Fredoka"/>
              </a:rPr>
              <a:t>Category-wise Product: </a:t>
            </a:r>
          </a:p>
        </p:txBody>
      </p:sp>
      <p:sp>
        <p:nvSpPr>
          <p:cNvPr id="14" name="TextBox 14"/>
          <p:cNvSpPr txBox="1"/>
          <p:nvPr/>
        </p:nvSpPr>
        <p:spPr>
          <a:xfrm>
            <a:off x="10283954" y="1644574"/>
            <a:ext cx="3578075" cy="515314"/>
          </a:xfrm>
          <a:prstGeom prst="rect">
            <a:avLst/>
          </a:prstGeom>
        </p:spPr>
        <p:txBody>
          <a:bodyPr lIns="0" tIns="0" rIns="0" bIns="0" rtlCol="0" anchor="t">
            <a:spAutoFit/>
          </a:bodyPr>
          <a:lstStyle/>
          <a:p>
            <a:pPr algn="ctr">
              <a:lnSpc>
                <a:spcPts val="4144"/>
              </a:lnSpc>
              <a:spcBef>
                <a:spcPct val="0"/>
              </a:spcBef>
            </a:pPr>
            <a:r>
              <a:rPr lang="en-US" sz="3453">
                <a:solidFill>
                  <a:srgbClr val="000000"/>
                </a:solidFill>
                <a:latin typeface="Fredoka"/>
                <a:ea typeface="Fredoka"/>
                <a:cs typeface="Fredoka"/>
                <a:sym typeface="Fredoka"/>
              </a:rPr>
              <a:t>Product Display: </a:t>
            </a:r>
          </a:p>
        </p:txBody>
      </p:sp>
      <p:grpSp>
        <p:nvGrpSpPr>
          <p:cNvPr id="15" name="Group 15"/>
          <p:cNvGrpSpPr/>
          <p:nvPr/>
        </p:nvGrpSpPr>
        <p:grpSpPr>
          <a:xfrm>
            <a:off x="0" y="0"/>
            <a:ext cx="809951" cy="816072"/>
            <a:chOff x="0" y="0"/>
            <a:chExt cx="1079935" cy="1088096"/>
          </a:xfrm>
        </p:grpSpPr>
        <p:sp>
          <p:nvSpPr>
            <p:cNvPr id="16" name="Freeform 16"/>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12</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5349688" y="126900"/>
            <a:ext cx="7588624" cy="901800"/>
            <a:chOff x="0" y="0"/>
            <a:chExt cx="10118166" cy="1202400"/>
          </a:xfrm>
        </p:grpSpPr>
        <p:sp>
          <p:nvSpPr>
            <p:cNvPr id="5" name="Freeform 5"/>
            <p:cNvSpPr/>
            <p:nvPr/>
          </p:nvSpPr>
          <p:spPr>
            <a:xfrm>
              <a:off x="0" y="0"/>
              <a:ext cx="10118165" cy="1202436"/>
            </a:xfrm>
            <a:custGeom>
              <a:avLst/>
              <a:gdLst/>
              <a:ahLst/>
              <a:cxnLst/>
              <a:rect l="l" t="t" r="r" b="b"/>
              <a:pathLst>
                <a:path w="10118165" h="1202436">
                  <a:moveTo>
                    <a:pt x="0" y="0"/>
                  </a:moveTo>
                  <a:lnTo>
                    <a:pt x="10118165" y="0"/>
                  </a:lnTo>
                  <a:lnTo>
                    <a:pt x="10118165" y="1202436"/>
                  </a:lnTo>
                  <a:lnTo>
                    <a:pt x="0" y="1202436"/>
                  </a:lnTo>
                  <a:close/>
                </a:path>
              </a:pathLst>
            </a:custGeom>
            <a:solidFill>
              <a:srgbClr val="FFFFFF"/>
            </a:solidFill>
          </p:spPr>
        </p:sp>
      </p:grpSp>
      <p:sp>
        <p:nvSpPr>
          <p:cNvPr id="6" name="Freeform 6"/>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6566986">
            <a:off x="16528830" y="991580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9" name="Group 9"/>
          <p:cNvGrpSpPr/>
          <p:nvPr/>
        </p:nvGrpSpPr>
        <p:grpSpPr>
          <a:xfrm>
            <a:off x="1028700" y="-706560"/>
            <a:ext cx="2092447" cy="2092447"/>
            <a:chOff x="0" y="0"/>
            <a:chExt cx="1599200" cy="1599200"/>
          </a:xfrm>
        </p:grpSpPr>
        <p:sp>
          <p:nvSpPr>
            <p:cNvPr id="10" name="Freeform 10"/>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FFFF"/>
            </a:solidFill>
          </p:spPr>
        </p:sp>
      </p:grpSp>
      <p:sp>
        <p:nvSpPr>
          <p:cNvPr id="11" name="Freeform 11"/>
          <p:cNvSpPr/>
          <p:nvPr/>
        </p:nvSpPr>
        <p:spPr>
          <a:xfrm>
            <a:off x="791418" y="3519172"/>
            <a:ext cx="8175221" cy="4369662"/>
          </a:xfrm>
          <a:custGeom>
            <a:avLst/>
            <a:gdLst/>
            <a:ahLst/>
            <a:cxnLst/>
            <a:rect l="l" t="t" r="r" b="b"/>
            <a:pathLst>
              <a:path w="8175221" h="4369662">
                <a:moveTo>
                  <a:pt x="0" y="0"/>
                </a:moveTo>
                <a:lnTo>
                  <a:pt x="8175220" y="0"/>
                </a:lnTo>
                <a:lnTo>
                  <a:pt x="8175220" y="4369663"/>
                </a:lnTo>
                <a:lnTo>
                  <a:pt x="0" y="4369663"/>
                </a:lnTo>
                <a:lnTo>
                  <a:pt x="0" y="0"/>
                </a:lnTo>
                <a:close/>
              </a:path>
            </a:pathLst>
          </a:custGeom>
          <a:blipFill>
            <a:blip r:embed="rId5"/>
            <a:stretch>
              <a:fillRect b="-68147"/>
            </a:stretch>
          </a:blipFill>
        </p:spPr>
      </p:sp>
      <p:sp>
        <p:nvSpPr>
          <p:cNvPr id="12" name="Freeform 12"/>
          <p:cNvSpPr/>
          <p:nvPr/>
        </p:nvSpPr>
        <p:spPr>
          <a:xfrm>
            <a:off x="9655664" y="2431906"/>
            <a:ext cx="8089136" cy="7640688"/>
          </a:xfrm>
          <a:custGeom>
            <a:avLst/>
            <a:gdLst/>
            <a:ahLst/>
            <a:cxnLst/>
            <a:rect l="l" t="t" r="r" b="b"/>
            <a:pathLst>
              <a:path w="8089136" h="7640688">
                <a:moveTo>
                  <a:pt x="0" y="0"/>
                </a:moveTo>
                <a:lnTo>
                  <a:pt x="8089136" y="0"/>
                </a:lnTo>
                <a:lnTo>
                  <a:pt x="8089136" y="7640688"/>
                </a:lnTo>
                <a:lnTo>
                  <a:pt x="0" y="7640688"/>
                </a:lnTo>
                <a:lnTo>
                  <a:pt x="0" y="0"/>
                </a:lnTo>
                <a:close/>
              </a:path>
            </a:pathLst>
          </a:custGeom>
          <a:blipFill>
            <a:blip r:embed="rId6"/>
            <a:stretch>
              <a:fillRect b="-38391"/>
            </a:stretch>
          </a:blipFill>
        </p:spPr>
      </p:sp>
      <p:sp>
        <p:nvSpPr>
          <p:cNvPr id="13" name="Freeform 13"/>
          <p:cNvSpPr/>
          <p:nvPr/>
        </p:nvSpPr>
        <p:spPr>
          <a:xfrm rot="5043165">
            <a:off x="2278497" y="2218346"/>
            <a:ext cx="1080761" cy="1383374"/>
          </a:xfrm>
          <a:custGeom>
            <a:avLst/>
            <a:gdLst/>
            <a:ahLst/>
            <a:cxnLst/>
            <a:rect l="l" t="t" r="r" b="b"/>
            <a:pathLst>
              <a:path w="1080761" h="1383374">
                <a:moveTo>
                  <a:pt x="0" y="0"/>
                </a:moveTo>
                <a:lnTo>
                  <a:pt x="1080761" y="0"/>
                </a:lnTo>
                <a:lnTo>
                  <a:pt x="1080761" y="1383374"/>
                </a:lnTo>
                <a:lnTo>
                  <a:pt x="0" y="1383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rot="7953177">
            <a:off x="14599108" y="1280560"/>
            <a:ext cx="871318" cy="1115287"/>
          </a:xfrm>
          <a:custGeom>
            <a:avLst/>
            <a:gdLst/>
            <a:ahLst/>
            <a:cxnLst/>
            <a:rect l="l" t="t" r="r" b="b"/>
            <a:pathLst>
              <a:path w="871318" h="1115287">
                <a:moveTo>
                  <a:pt x="0" y="0"/>
                </a:moveTo>
                <a:lnTo>
                  <a:pt x="871317" y="0"/>
                </a:lnTo>
                <a:lnTo>
                  <a:pt x="871317" y="1115287"/>
                </a:lnTo>
                <a:lnTo>
                  <a:pt x="0" y="11152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093476" y="220613"/>
            <a:ext cx="6101048"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Functional Details</a:t>
            </a:r>
          </a:p>
        </p:txBody>
      </p:sp>
      <p:sp>
        <p:nvSpPr>
          <p:cNvPr id="16" name="TextBox 16"/>
          <p:cNvSpPr txBox="1"/>
          <p:nvPr/>
        </p:nvSpPr>
        <p:spPr>
          <a:xfrm>
            <a:off x="1173947" y="237395"/>
            <a:ext cx="1801953" cy="434118"/>
          </a:xfrm>
          <a:prstGeom prst="rect">
            <a:avLst/>
          </a:prstGeom>
        </p:spPr>
        <p:txBody>
          <a:bodyPr lIns="0" tIns="0" rIns="0" bIns="0" rtlCol="0" anchor="t">
            <a:spAutoFit/>
          </a:bodyPr>
          <a:lstStyle/>
          <a:p>
            <a:pPr algn="ctr">
              <a:lnSpc>
                <a:spcPts val="2979"/>
              </a:lnSpc>
              <a:spcBef>
                <a:spcPct val="0"/>
              </a:spcBef>
            </a:pPr>
            <a:r>
              <a:rPr lang="en-US" sz="2482">
                <a:solidFill>
                  <a:srgbClr val="000000"/>
                </a:solidFill>
                <a:latin typeface="Aesthetic color"/>
                <a:ea typeface="Aesthetic color"/>
                <a:cs typeface="Aesthetic color"/>
                <a:sym typeface="Aesthetic color"/>
              </a:rPr>
              <a:t>User Section:</a:t>
            </a:r>
          </a:p>
        </p:txBody>
      </p:sp>
      <p:sp>
        <p:nvSpPr>
          <p:cNvPr id="17" name="TextBox 17"/>
          <p:cNvSpPr txBox="1"/>
          <p:nvPr/>
        </p:nvSpPr>
        <p:spPr>
          <a:xfrm>
            <a:off x="6881077" y="1301497"/>
            <a:ext cx="3688347" cy="536707"/>
          </a:xfrm>
          <a:prstGeom prst="rect">
            <a:avLst/>
          </a:prstGeom>
        </p:spPr>
        <p:txBody>
          <a:bodyPr lIns="0" tIns="0" rIns="0" bIns="0" rtlCol="0" anchor="t">
            <a:spAutoFit/>
          </a:bodyPr>
          <a:lstStyle/>
          <a:p>
            <a:pPr algn="ctr">
              <a:lnSpc>
                <a:spcPts val="4316"/>
              </a:lnSpc>
              <a:spcBef>
                <a:spcPct val="0"/>
              </a:spcBef>
            </a:pPr>
            <a:r>
              <a:rPr lang="en-US" sz="3596">
                <a:solidFill>
                  <a:srgbClr val="000000"/>
                </a:solidFill>
                <a:latin typeface="Fredoka"/>
                <a:ea typeface="Fredoka"/>
                <a:cs typeface="Fredoka"/>
                <a:sym typeface="Fredoka"/>
              </a:rPr>
              <a:t>Virtual Try-On:  </a:t>
            </a:r>
          </a:p>
        </p:txBody>
      </p:sp>
      <p:sp>
        <p:nvSpPr>
          <p:cNvPr id="18" name="TextBox 18"/>
          <p:cNvSpPr txBox="1"/>
          <p:nvPr/>
        </p:nvSpPr>
        <p:spPr>
          <a:xfrm>
            <a:off x="358873" y="2455263"/>
            <a:ext cx="1630149" cy="434118"/>
          </a:xfrm>
          <a:prstGeom prst="rect">
            <a:avLst/>
          </a:prstGeom>
        </p:spPr>
        <p:txBody>
          <a:bodyPr lIns="0" tIns="0" rIns="0" bIns="0" rtlCol="0" anchor="t">
            <a:spAutoFit/>
          </a:bodyPr>
          <a:lstStyle/>
          <a:p>
            <a:pPr algn="ctr">
              <a:lnSpc>
                <a:spcPts val="2979"/>
              </a:lnSpc>
              <a:spcBef>
                <a:spcPct val="0"/>
              </a:spcBef>
            </a:pPr>
            <a:r>
              <a:rPr lang="en-US" sz="2482">
                <a:solidFill>
                  <a:srgbClr val="FFFFFF"/>
                </a:solidFill>
                <a:latin typeface="Aesthetic color"/>
                <a:ea typeface="Aesthetic color"/>
                <a:cs typeface="Aesthetic color"/>
                <a:sym typeface="Aesthetic color"/>
              </a:rPr>
              <a:t>Before Trial</a:t>
            </a:r>
          </a:p>
        </p:txBody>
      </p:sp>
      <p:sp>
        <p:nvSpPr>
          <p:cNvPr id="19" name="TextBox 19"/>
          <p:cNvSpPr txBox="1"/>
          <p:nvPr/>
        </p:nvSpPr>
        <p:spPr>
          <a:xfrm>
            <a:off x="13151672" y="1059168"/>
            <a:ext cx="1572287" cy="457167"/>
          </a:xfrm>
          <a:prstGeom prst="rect">
            <a:avLst/>
          </a:prstGeom>
        </p:spPr>
        <p:txBody>
          <a:bodyPr lIns="0" tIns="0" rIns="0" bIns="0" rtlCol="0" anchor="t">
            <a:spAutoFit/>
          </a:bodyPr>
          <a:lstStyle/>
          <a:p>
            <a:pPr algn="ctr">
              <a:lnSpc>
                <a:spcPts val="3219"/>
              </a:lnSpc>
              <a:spcBef>
                <a:spcPct val="0"/>
              </a:spcBef>
            </a:pPr>
            <a:r>
              <a:rPr lang="en-US" sz="2682">
                <a:solidFill>
                  <a:srgbClr val="FFFFFF"/>
                </a:solidFill>
                <a:latin typeface="Aesthetic color"/>
                <a:ea typeface="Aesthetic color"/>
                <a:cs typeface="Aesthetic color"/>
                <a:sym typeface="Aesthetic color"/>
              </a:rPr>
              <a:t>After Trial</a:t>
            </a:r>
          </a:p>
        </p:txBody>
      </p:sp>
      <p:grpSp>
        <p:nvGrpSpPr>
          <p:cNvPr id="20" name="Group 20"/>
          <p:cNvGrpSpPr/>
          <p:nvPr/>
        </p:nvGrpSpPr>
        <p:grpSpPr>
          <a:xfrm>
            <a:off x="0" y="0"/>
            <a:ext cx="809951" cy="816072"/>
            <a:chOff x="0" y="0"/>
            <a:chExt cx="1079935" cy="1088096"/>
          </a:xfrm>
        </p:grpSpPr>
        <p:sp>
          <p:nvSpPr>
            <p:cNvPr id="21" name="Freeform 21"/>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13</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49688" y="784925"/>
            <a:ext cx="7588624" cy="901800"/>
            <a:chOff x="0" y="0"/>
            <a:chExt cx="10118166" cy="1202400"/>
          </a:xfrm>
        </p:grpSpPr>
        <p:sp>
          <p:nvSpPr>
            <p:cNvPr id="3" name="Freeform 3"/>
            <p:cNvSpPr/>
            <p:nvPr/>
          </p:nvSpPr>
          <p:spPr>
            <a:xfrm>
              <a:off x="0" y="0"/>
              <a:ext cx="10118165" cy="1202436"/>
            </a:xfrm>
            <a:custGeom>
              <a:avLst/>
              <a:gdLst/>
              <a:ahLst/>
              <a:cxnLst/>
              <a:rect l="l" t="t" r="r" b="b"/>
              <a:pathLst>
                <a:path w="10118165" h="1202436">
                  <a:moveTo>
                    <a:pt x="0" y="0"/>
                  </a:moveTo>
                  <a:lnTo>
                    <a:pt x="10118165" y="0"/>
                  </a:lnTo>
                  <a:lnTo>
                    <a:pt x="10118165" y="1202436"/>
                  </a:lnTo>
                  <a:lnTo>
                    <a:pt x="0" y="1202436"/>
                  </a:lnTo>
                  <a:close/>
                </a:path>
              </a:pathLst>
            </a:custGeom>
            <a:solidFill>
              <a:srgbClr val="FFC71C"/>
            </a:solidFill>
          </p:spPr>
        </p:sp>
      </p:grpSp>
      <p:sp>
        <p:nvSpPr>
          <p:cNvPr id="4" name="Freeform 4"/>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9065309">
            <a:off x="16555260" y="9365775"/>
            <a:ext cx="2104981" cy="1052547"/>
            <a:chOff x="0" y="0"/>
            <a:chExt cx="2877120" cy="1438637"/>
          </a:xfrm>
        </p:grpSpPr>
        <p:sp>
          <p:nvSpPr>
            <p:cNvPr id="6" name="Freeform 6"/>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7" name="Group 7"/>
          <p:cNvGrpSpPr/>
          <p:nvPr/>
        </p:nvGrpSpPr>
        <p:grpSpPr>
          <a:xfrm>
            <a:off x="1028700" y="-706560"/>
            <a:ext cx="2092447" cy="2092447"/>
            <a:chOff x="0" y="0"/>
            <a:chExt cx="1599200" cy="1599200"/>
          </a:xfrm>
        </p:grpSpPr>
        <p:sp>
          <p:nvSpPr>
            <p:cNvPr id="8" name="Freeform 8"/>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C71C"/>
            </a:solidFill>
          </p:spPr>
        </p:sp>
      </p:grpSp>
      <p:sp>
        <p:nvSpPr>
          <p:cNvPr id="9" name="Freeform 9"/>
          <p:cNvSpPr/>
          <p:nvPr/>
        </p:nvSpPr>
        <p:spPr>
          <a:xfrm>
            <a:off x="154668" y="2870027"/>
            <a:ext cx="8068710" cy="5350390"/>
          </a:xfrm>
          <a:custGeom>
            <a:avLst/>
            <a:gdLst/>
            <a:ahLst/>
            <a:cxnLst/>
            <a:rect l="l" t="t" r="r" b="b"/>
            <a:pathLst>
              <a:path w="8068710" h="5350390">
                <a:moveTo>
                  <a:pt x="0" y="0"/>
                </a:moveTo>
                <a:lnTo>
                  <a:pt x="8068710" y="0"/>
                </a:lnTo>
                <a:lnTo>
                  <a:pt x="8068710" y="5350391"/>
                </a:lnTo>
                <a:lnTo>
                  <a:pt x="0" y="5350391"/>
                </a:lnTo>
                <a:lnTo>
                  <a:pt x="0" y="0"/>
                </a:lnTo>
                <a:close/>
              </a:path>
            </a:pathLst>
          </a:custGeom>
          <a:blipFill>
            <a:blip r:embed="rId5"/>
            <a:stretch>
              <a:fillRect b="-55597"/>
            </a:stretch>
          </a:blipFill>
        </p:spPr>
      </p:sp>
      <p:sp>
        <p:nvSpPr>
          <p:cNvPr id="10" name="Freeform 10"/>
          <p:cNvSpPr/>
          <p:nvPr/>
        </p:nvSpPr>
        <p:spPr>
          <a:xfrm>
            <a:off x="8409050" y="3319878"/>
            <a:ext cx="9744755" cy="4450688"/>
          </a:xfrm>
          <a:custGeom>
            <a:avLst/>
            <a:gdLst/>
            <a:ahLst/>
            <a:cxnLst/>
            <a:rect l="l" t="t" r="r" b="b"/>
            <a:pathLst>
              <a:path w="9744755" h="4450688">
                <a:moveTo>
                  <a:pt x="0" y="0"/>
                </a:moveTo>
                <a:lnTo>
                  <a:pt x="9744755" y="0"/>
                </a:lnTo>
                <a:lnTo>
                  <a:pt x="9744755" y="4450689"/>
                </a:lnTo>
                <a:lnTo>
                  <a:pt x="0" y="4450689"/>
                </a:lnTo>
                <a:lnTo>
                  <a:pt x="0" y="0"/>
                </a:lnTo>
                <a:close/>
              </a:path>
            </a:pathLst>
          </a:custGeom>
          <a:blipFill>
            <a:blip r:embed="rId6"/>
            <a:stretch>
              <a:fillRect b="-96826"/>
            </a:stretch>
          </a:blipFill>
        </p:spPr>
      </p:sp>
      <p:sp>
        <p:nvSpPr>
          <p:cNvPr id="11" name="TextBox 11"/>
          <p:cNvSpPr txBox="1"/>
          <p:nvPr/>
        </p:nvSpPr>
        <p:spPr>
          <a:xfrm>
            <a:off x="6093476" y="878637"/>
            <a:ext cx="6101048"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Functional Details</a:t>
            </a:r>
          </a:p>
        </p:txBody>
      </p:sp>
      <p:sp>
        <p:nvSpPr>
          <p:cNvPr id="12" name="TextBox 12"/>
          <p:cNvSpPr txBox="1"/>
          <p:nvPr/>
        </p:nvSpPr>
        <p:spPr>
          <a:xfrm>
            <a:off x="1173947" y="237395"/>
            <a:ext cx="1801953" cy="434118"/>
          </a:xfrm>
          <a:prstGeom prst="rect">
            <a:avLst/>
          </a:prstGeom>
        </p:spPr>
        <p:txBody>
          <a:bodyPr lIns="0" tIns="0" rIns="0" bIns="0" rtlCol="0" anchor="t">
            <a:spAutoFit/>
          </a:bodyPr>
          <a:lstStyle/>
          <a:p>
            <a:pPr algn="ctr">
              <a:lnSpc>
                <a:spcPts val="2979"/>
              </a:lnSpc>
              <a:spcBef>
                <a:spcPct val="0"/>
              </a:spcBef>
            </a:pPr>
            <a:r>
              <a:rPr lang="en-US" sz="2482">
                <a:solidFill>
                  <a:srgbClr val="000000"/>
                </a:solidFill>
                <a:latin typeface="Aesthetic color"/>
                <a:ea typeface="Aesthetic color"/>
                <a:cs typeface="Aesthetic color"/>
                <a:sym typeface="Aesthetic color"/>
              </a:rPr>
              <a:t>User Section:</a:t>
            </a:r>
          </a:p>
        </p:txBody>
      </p:sp>
      <p:sp>
        <p:nvSpPr>
          <p:cNvPr id="13" name="TextBox 13"/>
          <p:cNvSpPr txBox="1"/>
          <p:nvPr/>
        </p:nvSpPr>
        <p:spPr>
          <a:xfrm>
            <a:off x="2671562" y="2209184"/>
            <a:ext cx="2112036" cy="438216"/>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Fredoka"/>
                <a:ea typeface="Fredoka"/>
                <a:cs typeface="Fredoka"/>
                <a:sym typeface="Fredoka"/>
              </a:rPr>
              <a:t>Cart-Items: </a:t>
            </a:r>
          </a:p>
        </p:txBody>
      </p:sp>
      <p:sp>
        <p:nvSpPr>
          <p:cNvPr id="14" name="TextBox 14"/>
          <p:cNvSpPr txBox="1"/>
          <p:nvPr/>
        </p:nvSpPr>
        <p:spPr>
          <a:xfrm>
            <a:off x="11092099" y="2428292"/>
            <a:ext cx="3692426" cy="438216"/>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Fredoka"/>
                <a:ea typeface="Fredoka"/>
                <a:cs typeface="Fredoka"/>
                <a:sym typeface="Fredoka"/>
              </a:rPr>
              <a:t>Order Confirmation: </a:t>
            </a:r>
          </a:p>
        </p:txBody>
      </p:sp>
      <p:grpSp>
        <p:nvGrpSpPr>
          <p:cNvPr id="15" name="Group 15"/>
          <p:cNvGrpSpPr/>
          <p:nvPr/>
        </p:nvGrpSpPr>
        <p:grpSpPr>
          <a:xfrm>
            <a:off x="0" y="0"/>
            <a:ext cx="809951" cy="816072"/>
            <a:chOff x="0" y="0"/>
            <a:chExt cx="1079935" cy="1088096"/>
          </a:xfrm>
        </p:grpSpPr>
        <p:sp>
          <p:nvSpPr>
            <p:cNvPr id="16" name="Freeform 16"/>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14</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6416625" y="238029"/>
            <a:ext cx="8120469" cy="901800"/>
            <a:chOff x="0" y="0"/>
            <a:chExt cx="10827292" cy="1202400"/>
          </a:xfrm>
        </p:grpSpPr>
        <p:sp>
          <p:nvSpPr>
            <p:cNvPr id="5" name="Freeform 5"/>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FFFF"/>
            </a:solidFill>
          </p:spPr>
        </p:sp>
      </p:grpSp>
      <p:sp>
        <p:nvSpPr>
          <p:cNvPr id="6" name="Freeform 6"/>
          <p:cNvSpPr/>
          <p:nvPr/>
        </p:nvSpPr>
        <p:spPr>
          <a:xfrm>
            <a:off x="891650" y="-65083"/>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6566986">
            <a:off x="16528830" y="991580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9" name="Group 9"/>
          <p:cNvGrpSpPr/>
          <p:nvPr/>
        </p:nvGrpSpPr>
        <p:grpSpPr>
          <a:xfrm>
            <a:off x="1204657" y="-1014556"/>
            <a:ext cx="2519323" cy="2519323"/>
            <a:chOff x="0" y="0"/>
            <a:chExt cx="1599200" cy="1599200"/>
          </a:xfrm>
        </p:grpSpPr>
        <p:sp>
          <p:nvSpPr>
            <p:cNvPr id="10" name="Freeform 10"/>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FFFF"/>
            </a:solidFill>
          </p:spPr>
        </p:sp>
      </p:grpSp>
      <p:sp>
        <p:nvSpPr>
          <p:cNvPr id="11" name="Freeform 11"/>
          <p:cNvSpPr/>
          <p:nvPr/>
        </p:nvSpPr>
        <p:spPr>
          <a:xfrm>
            <a:off x="4714528" y="1569850"/>
            <a:ext cx="10177729" cy="3221164"/>
          </a:xfrm>
          <a:custGeom>
            <a:avLst/>
            <a:gdLst/>
            <a:ahLst/>
            <a:cxnLst/>
            <a:rect l="l" t="t" r="r" b="b"/>
            <a:pathLst>
              <a:path w="10177729" h="3221164">
                <a:moveTo>
                  <a:pt x="0" y="0"/>
                </a:moveTo>
                <a:lnTo>
                  <a:pt x="10177729" y="0"/>
                </a:lnTo>
                <a:lnTo>
                  <a:pt x="10177729" y="3221164"/>
                </a:lnTo>
                <a:lnTo>
                  <a:pt x="0" y="3221164"/>
                </a:lnTo>
                <a:lnTo>
                  <a:pt x="0" y="0"/>
                </a:lnTo>
                <a:close/>
              </a:path>
            </a:pathLst>
          </a:custGeom>
          <a:blipFill>
            <a:blip r:embed="rId5"/>
            <a:stretch>
              <a:fillRect b="-50478"/>
            </a:stretch>
          </a:blipFill>
        </p:spPr>
      </p:sp>
      <p:sp>
        <p:nvSpPr>
          <p:cNvPr id="12" name="Freeform 12"/>
          <p:cNvSpPr/>
          <p:nvPr/>
        </p:nvSpPr>
        <p:spPr>
          <a:xfrm>
            <a:off x="4714528" y="5333939"/>
            <a:ext cx="10177729" cy="4522608"/>
          </a:xfrm>
          <a:custGeom>
            <a:avLst/>
            <a:gdLst/>
            <a:ahLst/>
            <a:cxnLst/>
            <a:rect l="l" t="t" r="r" b="b"/>
            <a:pathLst>
              <a:path w="10177729" h="4522608">
                <a:moveTo>
                  <a:pt x="0" y="0"/>
                </a:moveTo>
                <a:lnTo>
                  <a:pt x="10177729" y="0"/>
                </a:lnTo>
                <a:lnTo>
                  <a:pt x="10177729" y="4522608"/>
                </a:lnTo>
                <a:lnTo>
                  <a:pt x="0" y="4522608"/>
                </a:lnTo>
                <a:lnTo>
                  <a:pt x="0" y="0"/>
                </a:lnTo>
                <a:close/>
              </a:path>
            </a:pathLst>
          </a:custGeom>
          <a:blipFill>
            <a:blip r:embed="rId6"/>
            <a:stretch>
              <a:fillRect t="-410" b="-6484"/>
            </a:stretch>
          </a:blipFill>
        </p:spPr>
      </p:sp>
      <p:sp>
        <p:nvSpPr>
          <p:cNvPr id="13" name="TextBox 13"/>
          <p:cNvSpPr txBox="1"/>
          <p:nvPr/>
        </p:nvSpPr>
        <p:spPr>
          <a:xfrm>
            <a:off x="688949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Functional Details</a:t>
            </a:r>
          </a:p>
        </p:txBody>
      </p:sp>
      <p:sp>
        <p:nvSpPr>
          <p:cNvPr id="14" name="TextBox 14"/>
          <p:cNvSpPr txBox="1"/>
          <p:nvPr/>
        </p:nvSpPr>
        <p:spPr>
          <a:xfrm>
            <a:off x="1308566" y="289559"/>
            <a:ext cx="2262518" cy="495366"/>
          </a:xfrm>
          <a:prstGeom prst="rect">
            <a:avLst/>
          </a:prstGeom>
        </p:spPr>
        <p:txBody>
          <a:bodyPr lIns="0" tIns="0" rIns="0" bIns="0" rtlCol="0" anchor="t">
            <a:spAutoFit/>
          </a:bodyPr>
          <a:lstStyle/>
          <a:p>
            <a:pPr algn="ctr">
              <a:lnSpc>
                <a:spcPts val="3459"/>
              </a:lnSpc>
              <a:spcBef>
                <a:spcPct val="0"/>
              </a:spcBef>
            </a:pPr>
            <a:r>
              <a:rPr lang="en-US" sz="2882">
                <a:solidFill>
                  <a:srgbClr val="C84137"/>
                </a:solidFill>
                <a:latin typeface="Aesthetic color"/>
                <a:ea typeface="Aesthetic color"/>
                <a:cs typeface="Aesthetic color"/>
                <a:sym typeface="Aesthetic color"/>
              </a:rPr>
              <a:t>Admin Section</a:t>
            </a:r>
          </a:p>
        </p:txBody>
      </p:sp>
      <p:sp>
        <p:nvSpPr>
          <p:cNvPr id="15" name="TextBox 15"/>
          <p:cNvSpPr txBox="1"/>
          <p:nvPr/>
        </p:nvSpPr>
        <p:spPr>
          <a:xfrm>
            <a:off x="2244483" y="2863352"/>
            <a:ext cx="2047710" cy="438216"/>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Fredoka"/>
                <a:ea typeface="Fredoka"/>
                <a:cs typeface="Fredoka"/>
                <a:sym typeface="Fredoka"/>
              </a:rPr>
              <a:t>Homepage: </a:t>
            </a:r>
          </a:p>
        </p:txBody>
      </p:sp>
      <p:sp>
        <p:nvSpPr>
          <p:cNvPr id="16" name="TextBox 16"/>
          <p:cNvSpPr txBox="1"/>
          <p:nvPr/>
        </p:nvSpPr>
        <p:spPr>
          <a:xfrm>
            <a:off x="1870263" y="7157026"/>
            <a:ext cx="2421930" cy="438216"/>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Fredoka"/>
                <a:ea typeface="Fredoka"/>
                <a:cs typeface="Fredoka"/>
                <a:sym typeface="Fredoka"/>
              </a:rPr>
              <a:t>Add Product: </a:t>
            </a:r>
          </a:p>
        </p:txBody>
      </p:sp>
      <p:grpSp>
        <p:nvGrpSpPr>
          <p:cNvPr id="17" name="Group 17"/>
          <p:cNvGrpSpPr/>
          <p:nvPr/>
        </p:nvGrpSpPr>
        <p:grpSpPr>
          <a:xfrm>
            <a:off x="0" y="0"/>
            <a:ext cx="809951" cy="816072"/>
            <a:chOff x="0" y="0"/>
            <a:chExt cx="1079935" cy="1088096"/>
          </a:xfrm>
        </p:grpSpPr>
        <p:sp>
          <p:nvSpPr>
            <p:cNvPr id="18" name="Freeform 18"/>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15</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16625" y="238029"/>
            <a:ext cx="8120469" cy="901800"/>
            <a:chOff x="0" y="0"/>
            <a:chExt cx="10827292" cy="1202400"/>
          </a:xfrm>
        </p:grpSpPr>
        <p:sp>
          <p:nvSpPr>
            <p:cNvPr id="3" name="Freeform 3"/>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C71C"/>
            </a:solidFill>
          </p:spPr>
        </p:sp>
      </p:grpSp>
      <p:sp>
        <p:nvSpPr>
          <p:cNvPr id="4" name="Freeform 4"/>
          <p:cNvSpPr/>
          <p:nvPr/>
        </p:nvSpPr>
        <p:spPr>
          <a:xfrm>
            <a:off x="17740232" y="167162"/>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6566986">
            <a:off x="16528830" y="9915800"/>
            <a:ext cx="2157840" cy="1078978"/>
            <a:chOff x="0" y="0"/>
            <a:chExt cx="2877120" cy="1438637"/>
          </a:xfrm>
        </p:grpSpPr>
        <p:sp>
          <p:nvSpPr>
            <p:cNvPr id="6" name="Freeform 6"/>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grpSp>
        <p:nvGrpSpPr>
          <p:cNvPr id="7" name="Group 7"/>
          <p:cNvGrpSpPr/>
          <p:nvPr/>
        </p:nvGrpSpPr>
        <p:grpSpPr>
          <a:xfrm>
            <a:off x="1204657" y="-1014556"/>
            <a:ext cx="2519323" cy="2519323"/>
            <a:chOff x="0" y="0"/>
            <a:chExt cx="1599200" cy="1599200"/>
          </a:xfrm>
        </p:grpSpPr>
        <p:sp>
          <p:nvSpPr>
            <p:cNvPr id="8" name="Freeform 8"/>
            <p:cNvSpPr/>
            <p:nvPr/>
          </p:nvSpPr>
          <p:spPr>
            <a:xfrm>
              <a:off x="0" y="0"/>
              <a:ext cx="1599184" cy="1599184"/>
            </a:xfrm>
            <a:custGeom>
              <a:avLst/>
              <a:gdLst/>
              <a:ahLst/>
              <a:cxnLst/>
              <a:rect l="l" t="t" r="r" b="b"/>
              <a:pathLst>
                <a:path w="1599184" h="1599184">
                  <a:moveTo>
                    <a:pt x="0" y="799592"/>
                  </a:moveTo>
                  <a:cubicBezTo>
                    <a:pt x="0" y="358013"/>
                    <a:pt x="358013" y="0"/>
                    <a:pt x="799592" y="0"/>
                  </a:cubicBezTo>
                  <a:cubicBezTo>
                    <a:pt x="1241171" y="0"/>
                    <a:pt x="1599184" y="358013"/>
                    <a:pt x="1599184" y="799592"/>
                  </a:cubicBezTo>
                  <a:cubicBezTo>
                    <a:pt x="1599184" y="1241171"/>
                    <a:pt x="1241171" y="1599184"/>
                    <a:pt x="799592" y="1599184"/>
                  </a:cubicBezTo>
                  <a:cubicBezTo>
                    <a:pt x="358013" y="1599184"/>
                    <a:pt x="0" y="1241171"/>
                    <a:pt x="0" y="799592"/>
                  </a:cubicBezTo>
                  <a:close/>
                </a:path>
              </a:pathLst>
            </a:custGeom>
            <a:solidFill>
              <a:srgbClr val="FFC71C"/>
            </a:solidFill>
          </p:spPr>
        </p:sp>
      </p:grpSp>
      <p:sp>
        <p:nvSpPr>
          <p:cNvPr id="9" name="Freeform 9"/>
          <p:cNvSpPr/>
          <p:nvPr/>
        </p:nvSpPr>
        <p:spPr>
          <a:xfrm>
            <a:off x="8806187" y="3011221"/>
            <a:ext cx="8453113" cy="4729017"/>
          </a:xfrm>
          <a:custGeom>
            <a:avLst/>
            <a:gdLst/>
            <a:ahLst/>
            <a:cxnLst/>
            <a:rect l="l" t="t" r="r" b="b"/>
            <a:pathLst>
              <a:path w="8453113" h="4729017">
                <a:moveTo>
                  <a:pt x="0" y="0"/>
                </a:moveTo>
                <a:lnTo>
                  <a:pt x="8453113" y="0"/>
                </a:lnTo>
                <a:lnTo>
                  <a:pt x="8453113" y="4729017"/>
                </a:lnTo>
                <a:lnTo>
                  <a:pt x="0" y="4729017"/>
                </a:lnTo>
                <a:lnTo>
                  <a:pt x="0" y="0"/>
                </a:lnTo>
                <a:close/>
              </a:path>
            </a:pathLst>
          </a:custGeom>
          <a:blipFill>
            <a:blip r:embed="rId5"/>
            <a:stretch>
              <a:fillRect l="-25" r="-1435" b="-35171"/>
            </a:stretch>
          </a:blipFill>
        </p:spPr>
      </p:sp>
      <p:sp>
        <p:nvSpPr>
          <p:cNvPr id="10" name="Freeform 10"/>
          <p:cNvSpPr/>
          <p:nvPr/>
        </p:nvSpPr>
        <p:spPr>
          <a:xfrm>
            <a:off x="182425" y="3011221"/>
            <a:ext cx="8186517" cy="5165447"/>
          </a:xfrm>
          <a:custGeom>
            <a:avLst/>
            <a:gdLst/>
            <a:ahLst/>
            <a:cxnLst/>
            <a:rect l="l" t="t" r="r" b="b"/>
            <a:pathLst>
              <a:path w="8186517" h="5165447">
                <a:moveTo>
                  <a:pt x="0" y="0"/>
                </a:moveTo>
                <a:lnTo>
                  <a:pt x="8186517" y="0"/>
                </a:lnTo>
                <a:lnTo>
                  <a:pt x="8186517" y="5165447"/>
                </a:lnTo>
                <a:lnTo>
                  <a:pt x="0" y="5165447"/>
                </a:lnTo>
                <a:lnTo>
                  <a:pt x="0" y="0"/>
                </a:lnTo>
                <a:close/>
              </a:path>
            </a:pathLst>
          </a:custGeom>
          <a:blipFill>
            <a:blip r:embed="rId6"/>
            <a:stretch>
              <a:fillRect b="-5327"/>
            </a:stretch>
          </a:blipFill>
        </p:spPr>
      </p:sp>
      <p:sp>
        <p:nvSpPr>
          <p:cNvPr id="11" name="TextBox 11"/>
          <p:cNvSpPr txBox="1"/>
          <p:nvPr/>
        </p:nvSpPr>
        <p:spPr>
          <a:xfrm>
            <a:off x="688949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Functional Details</a:t>
            </a:r>
          </a:p>
        </p:txBody>
      </p:sp>
      <p:sp>
        <p:nvSpPr>
          <p:cNvPr id="12" name="TextBox 12"/>
          <p:cNvSpPr txBox="1"/>
          <p:nvPr/>
        </p:nvSpPr>
        <p:spPr>
          <a:xfrm>
            <a:off x="1308566" y="289559"/>
            <a:ext cx="2262518" cy="495366"/>
          </a:xfrm>
          <a:prstGeom prst="rect">
            <a:avLst/>
          </a:prstGeom>
        </p:spPr>
        <p:txBody>
          <a:bodyPr lIns="0" tIns="0" rIns="0" bIns="0" rtlCol="0" anchor="t">
            <a:spAutoFit/>
          </a:bodyPr>
          <a:lstStyle/>
          <a:p>
            <a:pPr algn="ctr">
              <a:lnSpc>
                <a:spcPts val="3459"/>
              </a:lnSpc>
              <a:spcBef>
                <a:spcPct val="0"/>
              </a:spcBef>
            </a:pPr>
            <a:r>
              <a:rPr lang="en-US" sz="2882">
                <a:solidFill>
                  <a:srgbClr val="C84137"/>
                </a:solidFill>
                <a:latin typeface="Aesthetic color"/>
                <a:ea typeface="Aesthetic color"/>
                <a:cs typeface="Aesthetic color"/>
                <a:sym typeface="Aesthetic color"/>
              </a:rPr>
              <a:t>Admin Section</a:t>
            </a:r>
          </a:p>
        </p:txBody>
      </p:sp>
      <p:sp>
        <p:nvSpPr>
          <p:cNvPr id="13" name="TextBox 13"/>
          <p:cNvSpPr txBox="1"/>
          <p:nvPr/>
        </p:nvSpPr>
        <p:spPr>
          <a:xfrm>
            <a:off x="2081067" y="2294836"/>
            <a:ext cx="2980035" cy="438216"/>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Fredoka"/>
                <a:ea typeface="Fredoka"/>
                <a:cs typeface="Fredoka"/>
                <a:sym typeface="Fredoka"/>
              </a:rPr>
              <a:t>Update product: </a:t>
            </a:r>
          </a:p>
        </p:txBody>
      </p:sp>
      <p:sp>
        <p:nvSpPr>
          <p:cNvPr id="14" name="TextBox 14"/>
          <p:cNvSpPr txBox="1"/>
          <p:nvPr/>
        </p:nvSpPr>
        <p:spPr>
          <a:xfrm>
            <a:off x="12501116" y="2294836"/>
            <a:ext cx="2355123" cy="438216"/>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Fredoka"/>
                <a:ea typeface="Fredoka"/>
                <a:cs typeface="Fredoka"/>
                <a:sym typeface="Fredoka"/>
              </a:rPr>
              <a:t>Product List: </a:t>
            </a:r>
          </a:p>
        </p:txBody>
      </p:sp>
      <p:grpSp>
        <p:nvGrpSpPr>
          <p:cNvPr id="15" name="Group 15"/>
          <p:cNvGrpSpPr/>
          <p:nvPr/>
        </p:nvGrpSpPr>
        <p:grpSpPr>
          <a:xfrm>
            <a:off x="0" y="0"/>
            <a:ext cx="809951" cy="816072"/>
            <a:chOff x="0" y="0"/>
            <a:chExt cx="1079935" cy="1088096"/>
          </a:xfrm>
        </p:grpSpPr>
        <p:sp>
          <p:nvSpPr>
            <p:cNvPr id="16" name="Freeform 16"/>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16</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5198980" y="238029"/>
            <a:ext cx="8120469" cy="901800"/>
            <a:chOff x="0" y="0"/>
            <a:chExt cx="10827292" cy="1202400"/>
          </a:xfrm>
        </p:grpSpPr>
        <p:sp>
          <p:nvSpPr>
            <p:cNvPr id="5" name="Freeform 5"/>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FFFF"/>
            </a:solidFill>
          </p:spPr>
        </p:sp>
      </p:grpSp>
      <p:sp>
        <p:nvSpPr>
          <p:cNvPr id="6" name="Freeform 6"/>
          <p:cNvSpPr/>
          <p:nvPr/>
        </p:nvSpPr>
        <p:spPr>
          <a:xfrm>
            <a:off x="1760775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6566986">
            <a:off x="16528830" y="991580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sp>
        <p:nvSpPr>
          <p:cNvPr id="9" name="Freeform 9"/>
          <p:cNvSpPr/>
          <p:nvPr/>
        </p:nvSpPr>
        <p:spPr>
          <a:xfrm>
            <a:off x="894284" y="3543139"/>
            <a:ext cx="3715870" cy="4954494"/>
          </a:xfrm>
          <a:custGeom>
            <a:avLst/>
            <a:gdLst/>
            <a:ahLst/>
            <a:cxnLst/>
            <a:rect l="l" t="t" r="r" b="b"/>
            <a:pathLst>
              <a:path w="3715870" h="4954494">
                <a:moveTo>
                  <a:pt x="0" y="0"/>
                </a:moveTo>
                <a:lnTo>
                  <a:pt x="3715870" y="0"/>
                </a:lnTo>
                <a:lnTo>
                  <a:pt x="3715870" y="4954493"/>
                </a:lnTo>
                <a:lnTo>
                  <a:pt x="0" y="4954493"/>
                </a:lnTo>
                <a:lnTo>
                  <a:pt x="0" y="0"/>
                </a:lnTo>
                <a:close/>
              </a:path>
            </a:pathLst>
          </a:custGeom>
          <a:blipFill>
            <a:blip r:embed="rId5"/>
            <a:stretch>
              <a:fillRect/>
            </a:stretch>
          </a:blipFill>
        </p:spPr>
      </p:sp>
      <p:sp>
        <p:nvSpPr>
          <p:cNvPr id="10" name="Freeform 10"/>
          <p:cNvSpPr/>
          <p:nvPr/>
        </p:nvSpPr>
        <p:spPr>
          <a:xfrm>
            <a:off x="6066339" y="3543139"/>
            <a:ext cx="3715870" cy="4954494"/>
          </a:xfrm>
          <a:custGeom>
            <a:avLst/>
            <a:gdLst/>
            <a:ahLst/>
            <a:cxnLst/>
            <a:rect l="l" t="t" r="r" b="b"/>
            <a:pathLst>
              <a:path w="3715870" h="4954494">
                <a:moveTo>
                  <a:pt x="0" y="0"/>
                </a:moveTo>
                <a:lnTo>
                  <a:pt x="3715870" y="0"/>
                </a:lnTo>
                <a:lnTo>
                  <a:pt x="3715870" y="4954493"/>
                </a:lnTo>
                <a:lnTo>
                  <a:pt x="0" y="4954493"/>
                </a:lnTo>
                <a:lnTo>
                  <a:pt x="0" y="0"/>
                </a:lnTo>
                <a:close/>
              </a:path>
            </a:pathLst>
          </a:custGeom>
          <a:blipFill>
            <a:blip r:embed="rId6"/>
            <a:stretch>
              <a:fillRect/>
            </a:stretch>
          </a:blipFill>
        </p:spPr>
      </p:sp>
      <p:sp>
        <p:nvSpPr>
          <p:cNvPr id="11" name="Freeform 11"/>
          <p:cNvSpPr/>
          <p:nvPr/>
        </p:nvSpPr>
        <p:spPr>
          <a:xfrm>
            <a:off x="12902504" y="3333227"/>
            <a:ext cx="3837284" cy="5374318"/>
          </a:xfrm>
          <a:custGeom>
            <a:avLst/>
            <a:gdLst/>
            <a:ahLst/>
            <a:cxnLst/>
            <a:rect l="l" t="t" r="r" b="b"/>
            <a:pathLst>
              <a:path w="3837284" h="5374318">
                <a:moveTo>
                  <a:pt x="0" y="0"/>
                </a:moveTo>
                <a:lnTo>
                  <a:pt x="3837284" y="0"/>
                </a:lnTo>
                <a:lnTo>
                  <a:pt x="3837284" y="5374318"/>
                </a:lnTo>
                <a:lnTo>
                  <a:pt x="0" y="5374318"/>
                </a:lnTo>
                <a:lnTo>
                  <a:pt x="0" y="0"/>
                </a:lnTo>
                <a:close/>
              </a:path>
            </a:pathLst>
          </a:custGeom>
          <a:blipFill>
            <a:blip r:embed="rId7"/>
            <a:stretch>
              <a:fillRect/>
            </a:stretch>
          </a:blipFill>
        </p:spPr>
      </p:sp>
      <p:sp>
        <p:nvSpPr>
          <p:cNvPr id="12" name="Freeform 12"/>
          <p:cNvSpPr/>
          <p:nvPr/>
        </p:nvSpPr>
        <p:spPr>
          <a:xfrm>
            <a:off x="10600790" y="5323505"/>
            <a:ext cx="1119238" cy="595994"/>
          </a:xfrm>
          <a:custGeom>
            <a:avLst/>
            <a:gdLst/>
            <a:ahLst/>
            <a:cxnLst/>
            <a:rect l="l" t="t" r="r" b="b"/>
            <a:pathLst>
              <a:path w="1119238" h="595994">
                <a:moveTo>
                  <a:pt x="0" y="0"/>
                </a:moveTo>
                <a:lnTo>
                  <a:pt x="1119239" y="0"/>
                </a:lnTo>
                <a:lnTo>
                  <a:pt x="1119239" y="595994"/>
                </a:lnTo>
                <a:lnTo>
                  <a:pt x="0" y="595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4919410" y="5202665"/>
            <a:ext cx="837674" cy="837674"/>
          </a:xfrm>
          <a:custGeom>
            <a:avLst/>
            <a:gdLst/>
            <a:ahLst/>
            <a:cxnLst/>
            <a:rect l="l" t="t" r="r" b="b"/>
            <a:pathLst>
              <a:path w="837674" h="837674">
                <a:moveTo>
                  <a:pt x="0" y="0"/>
                </a:moveTo>
                <a:lnTo>
                  <a:pt x="837673" y="0"/>
                </a:lnTo>
                <a:lnTo>
                  <a:pt x="837673" y="837674"/>
                </a:lnTo>
                <a:lnTo>
                  <a:pt x="0" y="8376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582580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Special Feature</a:t>
            </a:r>
          </a:p>
        </p:txBody>
      </p:sp>
      <p:sp>
        <p:nvSpPr>
          <p:cNvPr id="15" name="TextBox 15"/>
          <p:cNvSpPr txBox="1"/>
          <p:nvPr/>
        </p:nvSpPr>
        <p:spPr>
          <a:xfrm>
            <a:off x="1165645" y="1513721"/>
            <a:ext cx="4033335" cy="700783"/>
          </a:xfrm>
          <a:prstGeom prst="rect">
            <a:avLst/>
          </a:prstGeom>
        </p:spPr>
        <p:txBody>
          <a:bodyPr lIns="0" tIns="0" rIns="0" bIns="0" rtlCol="0" anchor="t">
            <a:spAutoFit/>
          </a:bodyPr>
          <a:lstStyle/>
          <a:p>
            <a:pPr algn="ctr">
              <a:lnSpc>
                <a:spcPts val="5575"/>
              </a:lnSpc>
              <a:spcBef>
                <a:spcPct val="0"/>
              </a:spcBef>
            </a:pPr>
            <a:r>
              <a:rPr lang="en-US" sz="4646">
                <a:solidFill>
                  <a:srgbClr val="C84137"/>
                </a:solidFill>
                <a:latin typeface="Fredoka"/>
                <a:ea typeface="Fredoka"/>
                <a:cs typeface="Fredoka"/>
                <a:sym typeface="Fredoka"/>
              </a:rPr>
              <a:t>Virtual Trial:  </a:t>
            </a:r>
          </a:p>
        </p:txBody>
      </p:sp>
      <p:sp>
        <p:nvSpPr>
          <p:cNvPr id="16" name="TextBox 16"/>
          <p:cNvSpPr txBox="1"/>
          <p:nvPr/>
        </p:nvSpPr>
        <p:spPr>
          <a:xfrm>
            <a:off x="5198980" y="1684173"/>
            <a:ext cx="11085249" cy="438216"/>
          </a:xfrm>
          <a:prstGeom prst="rect">
            <a:avLst/>
          </a:prstGeom>
        </p:spPr>
        <p:txBody>
          <a:bodyPr wrap="square" lIns="0" tIns="0" rIns="0" bIns="0" rtlCol="0" anchor="t">
            <a:spAutoFit/>
          </a:bodyPr>
          <a:lstStyle/>
          <a:p>
            <a:pPr algn="l">
              <a:lnSpc>
                <a:spcPts val="3486"/>
              </a:lnSpc>
            </a:pPr>
            <a:r>
              <a:rPr lang="en-US" sz="2905" dirty="0">
                <a:solidFill>
                  <a:srgbClr val="000000"/>
                </a:solidFill>
                <a:latin typeface="Fredoka"/>
                <a:ea typeface="Fredoka"/>
                <a:cs typeface="Fredoka"/>
                <a:sym typeface="Fredoka"/>
              </a:rPr>
              <a:t>User can view how a cloth will look on them in real-picture</a:t>
            </a:r>
          </a:p>
        </p:txBody>
      </p:sp>
      <p:sp>
        <p:nvSpPr>
          <p:cNvPr id="17" name="TextBox 17"/>
          <p:cNvSpPr txBox="1"/>
          <p:nvPr/>
        </p:nvSpPr>
        <p:spPr>
          <a:xfrm>
            <a:off x="1398710" y="2895011"/>
            <a:ext cx="2707018" cy="438216"/>
          </a:xfrm>
          <a:prstGeom prst="rect">
            <a:avLst/>
          </a:prstGeom>
        </p:spPr>
        <p:txBody>
          <a:bodyPr lIns="0" tIns="0" rIns="0" bIns="0" rtlCol="0" anchor="t">
            <a:spAutoFit/>
          </a:bodyPr>
          <a:lstStyle/>
          <a:p>
            <a:pPr algn="ctr">
              <a:lnSpc>
                <a:spcPts val="3486"/>
              </a:lnSpc>
              <a:spcBef>
                <a:spcPct val="0"/>
              </a:spcBef>
            </a:pPr>
            <a:r>
              <a:rPr lang="en-US" sz="2905">
                <a:solidFill>
                  <a:srgbClr val="435D74"/>
                </a:solidFill>
                <a:latin typeface="Fredoka"/>
                <a:ea typeface="Fredoka"/>
                <a:cs typeface="Fredoka"/>
                <a:sym typeface="Fredoka"/>
              </a:rPr>
              <a:t>Person Picture:</a:t>
            </a:r>
          </a:p>
        </p:txBody>
      </p:sp>
      <p:sp>
        <p:nvSpPr>
          <p:cNvPr id="18" name="TextBox 18"/>
          <p:cNvSpPr txBox="1"/>
          <p:nvPr/>
        </p:nvSpPr>
        <p:spPr>
          <a:xfrm>
            <a:off x="6366988" y="2895011"/>
            <a:ext cx="2892227" cy="438216"/>
          </a:xfrm>
          <a:prstGeom prst="rect">
            <a:avLst/>
          </a:prstGeom>
        </p:spPr>
        <p:txBody>
          <a:bodyPr lIns="0" tIns="0" rIns="0" bIns="0" rtlCol="0" anchor="t">
            <a:spAutoFit/>
          </a:bodyPr>
          <a:lstStyle/>
          <a:p>
            <a:pPr algn="ctr">
              <a:lnSpc>
                <a:spcPts val="3486"/>
              </a:lnSpc>
              <a:spcBef>
                <a:spcPct val="0"/>
              </a:spcBef>
            </a:pPr>
            <a:r>
              <a:rPr lang="en-US" sz="2905">
                <a:solidFill>
                  <a:srgbClr val="435D74"/>
                </a:solidFill>
                <a:latin typeface="Fredoka"/>
                <a:ea typeface="Fredoka"/>
                <a:cs typeface="Fredoka"/>
                <a:sym typeface="Fredoka"/>
              </a:rPr>
              <a:t>Product Picture:</a:t>
            </a:r>
          </a:p>
        </p:txBody>
      </p:sp>
      <p:sp>
        <p:nvSpPr>
          <p:cNvPr id="19" name="TextBox 19"/>
          <p:cNvSpPr txBox="1"/>
          <p:nvPr/>
        </p:nvSpPr>
        <p:spPr>
          <a:xfrm>
            <a:off x="13924420" y="2689876"/>
            <a:ext cx="1315806" cy="438216"/>
          </a:xfrm>
          <a:prstGeom prst="rect">
            <a:avLst/>
          </a:prstGeom>
        </p:spPr>
        <p:txBody>
          <a:bodyPr lIns="0" tIns="0" rIns="0" bIns="0" rtlCol="0" anchor="t">
            <a:spAutoFit/>
          </a:bodyPr>
          <a:lstStyle/>
          <a:p>
            <a:pPr algn="ctr">
              <a:lnSpc>
                <a:spcPts val="3486"/>
              </a:lnSpc>
              <a:spcBef>
                <a:spcPct val="0"/>
              </a:spcBef>
            </a:pPr>
            <a:r>
              <a:rPr lang="en-US" sz="2905">
                <a:solidFill>
                  <a:srgbClr val="435D74"/>
                </a:solidFill>
                <a:latin typeface="Fredoka"/>
                <a:ea typeface="Fredoka"/>
                <a:cs typeface="Fredoka"/>
                <a:sym typeface="Fredoka"/>
              </a:rPr>
              <a:t>Result: </a:t>
            </a:r>
          </a:p>
        </p:txBody>
      </p:sp>
      <p:grpSp>
        <p:nvGrpSpPr>
          <p:cNvPr id="20" name="Group 20"/>
          <p:cNvGrpSpPr/>
          <p:nvPr/>
        </p:nvGrpSpPr>
        <p:grpSpPr>
          <a:xfrm>
            <a:off x="0" y="0"/>
            <a:ext cx="809951" cy="816072"/>
            <a:chOff x="0" y="0"/>
            <a:chExt cx="1079935" cy="1088096"/>
          </a:xfrm>
        </p:grpSpPr>
        <p:sp>
          <p:nvSpPr>
            <p:cNvPr id="21" name="Freeform 21"/>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TextBox 22"/>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17</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98980" y="238029"/>
            <a:ext cx="8120469" cy="901800"/>
            <a:chOff x="0" y="0"/>
            <a:chExt cx="10827292" cy="1202400"/>
          </a:xfrm>
        </p:grpSpPr>
        <p:sp>
          <p:nvSpPr>
            <p:cNvPr id="3" name="Freeform 3"/>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C71C"/>
            </a:solidFill>
          </p:spPr>
        </p:sp>
      </p:grpSp>
      <p:sp>
        <p:nvSpPr>
          <p:cNvPr id="4" name="Freeform 4"/>
          <p:cNvSpPr/>
          <p:nvPr/>
        </p:nvSpPr>
        <p:spPr>
          <a:xfrm>
            <a:off x="1760775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120153">
            <a:off x="809611" y="-225164"/>
            <a:ext cx="2157840" cy="1078978"/>
            <a:chOff x="0" y="0"/>
            <a:chExt cx="2877120" cy="1438637"/>
          </a:xfrm>
        </p:grpSpPr>
        <p:sp>
          <p:nvSpPr>
            <p:cNvPr id="6" name="Freeform 6"/>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sp>
        <p:nvSpPr>
          <p:cNvPr id="7" name="Freeform 7"/>
          <p:cNvSpPr/>
          <p:nvPr/>
        </p:nvSpPr>
        <p:spPr>
          <a:xfrm>
            <a:off x="7113883" y="2265619"/>
            <a:ext cx="4060235" cy="1009983"/>
          </a:xfrm>
          <a:custGeom>
            <a:avLst/>
            <a:gdLst/>
            <a:ahLst/>
            <a:cxnLst/>
            <a:rect l="l" t="t" r="r" b="b"/>
            <a:pathLst>
              <a:path w="4060235" h="1009983">
                <a:moveTo>
                  <a:pt x="0" y="0"/>
                </a:moveTo>
                <a:lnTo>
                  <a:pt x="4060234" y="0"/>
                </a:lnTo>
                <a:lnTo>
                  <a:pt x="4060234" y="1009984"/>
                </a:lnTo>
                <a:lnTo>
                  <a:pt x="0" y="1009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582580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Special Feature</a:t>
            </a:r>
          </a:p>
        </p:txBody>
      </p:sp>
      <p:sp>
        <p:nvSpPr>
          <p:cNvPr id="9" name="TextBox 9"/>
          <p:cNvSpPr txBox="1"/>
          <p:nvPr/>
        </p:nvSpPr>
        <p:spPr>
          <a:xfrm>
            <a:off x="1143000" y="2401651"/>
            <a:ext cx="5744204" cy="714298"/>
          </a:xfrm>
          <a:prstGeom prst="rect">
            <a:avLst/>
          </a:prstGeom>
        </p:spPr>
        <p:txBody>
          <a:bodyPr wrap="square" lIns="0" tIns="0" rIns="0" bIns="0" rtlCol="0" anchor="t">
            <a:spAutoFit/>
          </a:bodyPr>
          <a:lstStyle/>
          <a:p>
            <a:pPr algn="ctr">
              <a:lnSpc>
                <a:spcPts val="5870"/>
              </a:lnSpc>
              <a:spcBef>
                <a:spcPct val="0"/>
              </a:spcBef>
            </a:pPr>
            <a:r>
              <a:rPr lang="en-US" sz="4892" dirty="0">
                <a:solidFill>
                  <a:srgbClr val="C84137"/>
                </a:solidFill>
                <a:latin typeface="Fredoka"/>
                <a:ea typeface="Fredoka"/>
                <a:cs typeface="Fredoka"/>
                <a:sym typeface="Fredoka"/>
              </a:rPr>
              <a:t>Why this feature is</a:t>
            </a:r>
          </a:p>
        </p:txBody>
      </p:sp>
      <p:sp>
        <p:nvSpPr>
          <p:cNvPr id="10" name="TextBox 10"/>
          <p:cNvSpPr txBox="1"/>
          <p:nvPr/>
        </p:nvSpPr>
        <p:spPr>
          <a:xfrm>
            <a:off x="4964522" y="5713771"/>
            <a:ext cx="5246278" cy="438216"/>
          </a:xfrm>
          <a:prstGeom prst="rect">
            <a:avLst/>
          </a:prstGeom>
        </p:spPr>
        <p:txBody>
          <a:bodyPr wrap="square" lIns="0" tIns="0" rIns="0" bIns="0" rtlCol="0" anchor="t">
            <a:spAutoFit/>
          </a:bodyPr>
          <a:lstStyle/>
          <a:p>
            <a:pPr marL="627254" lvl="1" indent="-313627" algn="ctr">
              <a:lnSpc>
                <a:spcPts val="3486"/>
              </a:lnSpc>
              <a:buFont typeface="Arial"/>
              <a:buChar char="•"/>
            </a:pPr>
            <a:r>
              <a:rPr lang="en-US" sz="2905" dirty="0">
                <a:solidFill>
                  <a:srgbClr val="000000"/>
                </a:solidFill>
                <a:latin typeface="Fredoka"/>
                <a:ea typeface="Fredoka"/>
                <a:cs typeface="Fredoka"/>
                <a:sym typeface="Fredoka"/>
              </a:rPr>
              <a:t>Realistic Visualization</a:t>
            </a:r>
          </a:p>
        </p:txBody>
      </p:sp>
      <p:sp>
        <p:nvSpPr>
          <p:cNvPr id="11" name="TextBox 11"/>
          <p:cNvSpPr txBox="1"/>
          <p:nvPr/>
        </p:nvSpPr>
        <p:spPr>
          <a:xfrm>
            <a:off x="5289965" y="7410065"/>
            <a:ext cx="8255827" cy="438216"/>
          </a:xfrm>
          <a:prstGeom prst="rect">
            <a:avLst/>
          </a:prstGeom>
        </p:spPr>
        <p:txBody>
          <a:bodyPr lIns="0" tIns="0" rIns="0" bIns="0" rtlCol="0" anchor="t">
            <a:spAutoFit/>
          </a:bodyPr>
          <a:lstStyle/>
          <a:p>
            <a:pPr marL="627254" lvl="1" indent="-313627" algn="ctr">
              <a:lnSpc>
                <a:spcPts val="3486"/>
              </a:lnSpc>
              <a:buFont typeface="Arial"/>
              <a:buChar char="•"/>
            </a:pPr>
            <a:r>
              <a:rPr lang="en-US" sz="2905" dirty="0">
                <a:solidFill>
                  <a:srgbClr val="000000"/>
                </a:solidFill>
                <a:latin typeface="Fredoka"/>
                <a:ea typeface="Fredoka"/>
                <a:cs typeface="Fredoka"/>
                <a:sym typeface="Fredoka"/>
              </a:rPr>
              <a:t>Accurate pose and cloth fitting Experience</a:t>
            </a:r>
          </a:p>
        </p:txBody>
      </p:sp>
      <p:sp>
        <p:nvSpPr>
          <p:cNvPr id="12" name="TextBox 12"/>
          <p:cNvSpPr txBox="1"/>
          <p:nvPr/>
        </p:nvSpPr>
        <p:spPr>
          <a:xfrm>
            <a:off x="4964522" y="4961230"/>
            <a:ext cx="3874678" cy="438216"/>
          </a:xfrm>
          <a:prstGeom prst="rect">
            <a:avLst/>
          </a:prstGeom>
        </p:spPr>
        <p:txBody>
          <a:bodyPr wrap="square" lIns="0" tIns="0" rIns="0" bIns="0" rtlCol="0" anchor="t">
            <a:spAutoFit/>
          </a:bodyPr>
          <a:lstStyle/>
          <a:p>
            <a:pPr marL="627254" lvl="1" indent="-313627" algn="ctr">
              <a:lnSpc>
                <a:spcPts val="3486"/>
              </a:lnSpc>
              <a:buFont typeface="Arial"/>
              <a:buChar char="•"/>
            </a:pPr>
            <a:r>
              <a:rPr lang="en-US" sz="2905" dirty="0">
                <a:solidFill>
                  <a:srgbClr val="000000"/>
                </a:solidFill>
                <a:latin typeface="Fredoka"/>
                <a:ea typeface="Fredoka"/>
                <a:cs typeface="Fredoka"/>
                <a:sym typeface="Fredoka"/>
              </a:rPr>
              <a:t>Easy to access</a:t>
            </a:r>
          </a:p>
        </p:txBody>
      </p:sp>
      <p:sp>
        <p:nvSpPr>
          <p:cNvPr id="13" name="TextBox 13"/>
          <p:cNvSpPr txBox="1"/>
          <p:nvPr/>
        </p:nvSpPr>
        <p:spPr>
          <a:xfrm>
            <a:off x="4964522" y="4132488"/>
            <a:ext cx="3874678" cy="438216"/>
          </a:xfrm>
          <a:prstGeom prst="rect">
            <a:avLst/>
          </a:prstGeom>
        </p:spPr>
        <p:txBody>
          <a:bodyPr wrap="square" lIns="0" tIns="0" rIns="0" bIns="0" rtlCol="0" anchor="t">
            <a:spAutoFit/>
          </a:bodyPr>
          <a:lstStyle/>
          <a:p>
            <a:pPr marL="627254" lvl="1" indent="-313627" algn="ctr">
              <a:lnSpc>
                <a:spcPts val="3486"/>
              </a:lnSpc>
              <a:buFont typeface="Arial"/>
              <a:buChar char="•"/>
            </a:pPr>
            <a:r>
              <a:rPr lang="en-US" sz="2905" dirty="0">
                <a:solidFill>
                  <a:srgbClr val="000000"/>
                </a:solidFill>
                <a:latin typeface="Fredoka"/>
                <a:ea typeface="Fredoka"/>
                <a:cs typeface="Fredoka"/>
                <a:sym typeface="Fredoka"/>
              </a:rPr>
              <a:t>Boosting sales</a:t>
            </a:r>
          </a:p>
        </p:txBody>
      </p:sp>
      <p:sp>
        <p:nvSpPr>
          <p:cNvPr id="14" name="TextBox 14"/>
          <p:cNvSpPr txBox="1"/>
          <p:nvPr/>
        </p:nvSpPr>
        <p:spPr>
          <a:xfrm>
            <a:off x="4993874" y="6561918"/>
            <a:ext cx="5246278" cy="438216"/>
          </a:xfrm>
          <a:prstGeom prst="rect">
            <a:avLst/>
          </a:prstGeom>
        </p:spPr>
        <p:txBody>
          <a:bodyPr wrap="square" lIns="0" tIns="0" rIns="0" bIns="0" rtlCol="0" anchor="t">
            <a:spAutoFit/>
          </a:bodyPr>
          <a:lstStyle/>
          <a:p>
            <a:pPr marL="627254" lvl="1" indent="-313627" algn="ctr">
              <a:lnSpc>
                <a:spcPts val="3486"/>
              </a:lnSpc>
              <a:buFont typeface="Arial"/>
              <a:buChar char="•"/>
            </a:pPr>
            <a:r>
              <a:rPr lang="en-US" sz="2905" dirty="0">
                <a:solidFill>
                  <a:srgbClr val="000000"/>
                </a:solidFill>
                <a:latin typeface="Fredoka"/>
                <a:ea typeface="Fredoka"/>
                <a:cs typeface="Fredoka"/>
                <a:sym typeface="Fredoka"/>
              </a:rPr>
              <a:t>Reducing return rates</a:t>
            </a:r>
          </a:p>
        </p:txBody>
      </p:sp>
      <p:sp>
        <p:nvSpPr>
          <p:cNvPr id="15" name="TextBox 15"/>
          <p:cNvSpPr txBox="1"/>
          <p:nvPr/>
        </p:nvSpPr>
        <p:spPr>
          <a:xfrm>
            <a:off x="11174118" y="2116290"/>
            <a:ext cx="564443" cy="1308639"/>
          </a:xfrm>
          <a:prstGeom prst="rect">
            <a:avLst/>
          </a:prstGeom>
        </p:spPr>
        <p:txBody>
          <a:bodyPr lIns="0" tIns="0" rIns="0" bIns="0" rtlCol="0" anchor="t">
            <a:spAutoFit/>
          </a:bodyPr>
          <a:lstStyle/>
          <a:p>
            <a:pPr algn="ctr">
              <a:lnSpc>
                <a:spcPts val="10411"/>
              </a:lnSpc>
              <a:spcBef>
                <a:spcPct val="0"/>
              </a:spcBef>
            </a:pPr>
            <a:r>
              <a:rPr lang="en-US" sz="8676" dirty="0">
                <a:solidFill>
                  <a:srgbClr val="C84137"/>
                </a:solidFill>
                <a:latin typeface="Fredoka"/>
                <a:ea typeface="Fredoka"/>
                <a:cs typeface="Fredoka"/>
                <a:sym typeface="Fredoka"/>
              </a:rPr>
              <a:t>?</a:t>
            </a:r>
          </a:p>
        </p:txBody>
      </p:sp>
      <p:grpSp>
        <p:nvGrpSpPr>
          <p:cNvPr id="16" name="Group 16"/>
          <p:cNvGrpSpPr/>
          <p:nvPr/>
        </p:nvGrpSpPr>
        <p:grpSpPr>
          <a:xfrm>
            <a:off x="0" y="0"/>
            <a:ext cx="809951" cy="816072"/>
            <a:chOff x="0" y="0"/>
            <a:chExt cx="1079935" cy="1088096"/>
          </a:xfrm>
        </p:grpSpPr>
        <p:sp>
          <p:nvSpPr>
            <p:cNvPr id="17" name="Freeform 17"/>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18</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396230" y="5026274"/>
            <a:ext cx="10364544" cy="191896"/>
            <a:chOff x="0" y="0"/>
            <a:chExt cx="13819392" cy="255861"/>
          </a:xfrm>
        </p:grpSpPr>
        <p:sp>
          <p:nvSpPr>
            <p:cNvPr id="3" name="Freeform 3"/>
            <p:cNvSpPr/>
            <p:nvPr/>
          </p:nvSpPr>
          <p:spPr>
            <a:xfrm>
              <a:off x="0" y="0"/>
              <a:ext cx="13819378" cy="255651"/>
            </a:xfrm>
            <a:custGeom>
              <a:avLst/>
              <a:gdLst/>
              <a:ahLst/>
              <a:cxnLst/>
              <a:rect l="l" t="t" r="r" b="b"/>
              <a:pathLst>
                <a:path w="13819378" h="255651">
                  <a:moveTo>
                    <a:pt x="0" y="0"/>
                  </a:moveTo>
                  <a:lnTo>
                    <a:pt x="0" y="255651"/>
                  </a:lnTo>
                  <a:lnTo>
                    <a:pt x="13819378" y="255651"/>
                  </a:lnTo>
                  <a:lnTo>
                    <a:pt x="13819378" y="0"/>
                  </a:lnTo>
                  <a:close/>
                </a:path>
              </a:pathLst>
            </a:custGeom>
            <a:solidFill>
              <a:srgbClr val="FFC71C"/>
            </a:solidFill>
          </p:spPr>
        </p:sp>
      </p:grpSp>
      <p:grpSp>
        <p:nvGrpSpPr>
          <p:cNvPr id="4" name="Group 4"/>
          <p:cNvGrpSpPr/>
          <p:nvPr/>
        </p:nvGrpSpPr>
        <p:grpSpPr>
          <a:xfrm>
            <a:off x="0" y="9873561"/>
            <a:ext cx="3655943" cy="413439"/>
            <a:chOff x="0" y="0"/>
            <a:chExt cx="1353533" cy="153067"/>
          </a:xfrm>
        </p:grpSpPr>
        <p:sp>
          <p:nvSpPr>
            <p:cNvPr id="5" name="Freeform 5"/>
            <p:cNvSpPr/>
            <p:nvPr/>
          </p:nvSpPr>
          <p:spPr>
            <a:xfrm>
              <a:off x="0" y="0"/>
              <a:ext cx="1353439" cy="153035"/>
            </a:xfrm>
            <a:custGeom>
              <a:avLst/>
              <a:gdLst/>
              <a:ahLst/>
              <a:cxnLst/>
              <a:rect l="l" t="t" r="r" b="b"/>
              <a:pathLst>
                <a:path w="1353439" h="153035">
                  <a:moveTo>
                    <a:pt x="303276" y="0"/>
                  </a:moveTo>
                  <a:lnTo>
                    <a:pt x="153924" y="134874"/>
                  </a:lnTo>
                  <a:lnTo>
                    <a:pt x="9144" y="4191"/>
                  </a:lnTo>
                  <a:lnTo>
                    <a:pt x="0" y="14097"/>
                  </a:lnTo>
                  <a:lnTo>
                    <a:pt x="153924" y="153035"/>
                  </a:lnTo>
                  <a:lnTo>
                    <a:pt x="303276" y="18161"/>
                  </a:lnTo>
                  <a:lnTo>
                    <a:pt x="452628" y="153035"/>
                  </a:lnTo>
                  <a:lnTo>
                    <a:pt x="602107" y="18161"/>
                  </a:lnTo>
                  <a:lnTo>
                    <a:pt x="751459" y="153035"/>
                  </a:lnTo>
                  <a:lnTo>
                    <a:pt x="900811" y="18161"/>
                  </a:lnTo>
                  <a:lnTo>
                    <a:pt x="1050163" y="153035"/>
                  </a:lnTo>
                  <a:lnTo>
                    <a:pt x="1199642" y="18161"/>
                  </a:lnTo>
                  <a:lnTo>
                    <a:pt x="1344549" y="148971"/>
                  </a:lnTo>
                  <a:lnTo>
                    <a:pt x="1353439" y="138938"/>
                  </a:lnTo>
                  <a:lnTo>
                    <a:pt x="1199642" y="0"/>
                  </a:lnTo>
                  <a:lnTo>
                    <a:pt x="1050163" y="134874"/>
                  </a:lnTo>
                  <a:lnTo>
                    <a:pt x="900811" y="0"/>
                  </a:lnTo>
                  <a:lnTo>
                    <a:pt x="751459" y="134874"/>
                  </a:lnTo>
                  <a:lnTo>
                    <a:pt x="602107" y="0"/>
                  </a:lnTo>
                  <a:lnTo>
                    <a:pt x="452628" y="134874"/>
                  </a:lnTo>
                  <a:lnTo>
                    <a:pt x="303276" y="0"/>
                  </a:lnTo>
                  <a:close/>
                </a:path>
              </a:pathLst>
            </a:custGeom>
            <a:solidFill>
              <a:srgbClr val="000000"/>
            </a:solidFill>
          </p:spPr>
        </p:sp>
      </p:grpSp>
      <p:grpSp>
        <p:nvGrpSpPr>
          <p:cNvPr id="6" name="Group 6"/>
          <p:cNvGrpSpPr/>
          <p:nvPr/>
        </p:nvGrpSpPr>
        <p:grpSpPr>
          <a:xfrm rot="5400000">
            <a:off x="14948184" y="8005044"/>
            <a:ext cx="3005851" cy="1503005"/>
            <a:chOff x="0" y="0"/>
            <a:chExt cx="3609728" cy="1804960"/>
          </a:xfrm>
        </p:grpSpPr>
        <p:sp>
          <p:nvSpPr>
            <p:cNvPr id="7" name="Freeform 7"/>
            <p:cNvSpPr/>
            <p:nvPr/>
          </p:nvSpPr>
          <p:spPr>
            <a:xfrm>
              <a:off x="0" y="0"/>
              <a:ext cx="3609721" cy="1804924"/>
            </a:xfrm>
            <a:custGeom>
              <a:avLst/>
              <a:gdLst/>
              <a:ahLst/>
              <a:cxnLst/>
              <a:rect l="l" t="t" r="r" b="b"/>
              <a:pathLst>
                <a:path w="3609721" h="1804924">
                  <a:moveTo>
                    <a:pt x="0" y="0"/>
                  </a:moveTo>
                  <a:cubicBezTo>
                    <a:pt x="0" y="995045"/>
                    <a:pt x="809498" y="1804924"/>
                    <a:pt x="1804924" y="1804924"/>
                  </a:cubicBezTo>
                  <a:cubicBezTo>
                    <a:pt x="2800096" y="1804924"/>
                    <a:pt x="3609721" y="995045"/>
                    <a:pt x="3609721" y="0"/>
                  </a:cubicBezTo>
                  <a:lnTo>
                    <a:pt x="2794762" y="0"/>
                  </a:lnTo>
                  <a:cubicBezTo>
                    <a:pt x="2794762" y="545719"/>
                    <a:pt x="2350516" y="989711"/>
                    <a:pt x="1804924" y="989711"/>
                  </a:cubicBezTo>
                  <a:cubicBezTo>
                    <a:pt x="1259205" y="989711"/>
                    <a:pt x="814959" y="545719"/>
                    <a:pt x="814959" y="0"/>
                  </a:cubicBezTo>
                  <a:close/>
                </a:path>
              </a:pathLst>
            </a:custGeom>
            <a:solidFill>
              <a:srgbClr val="FFC71C"/>
            </a:solidFill>
          </p:spPr>
        </p:sp>
      </p:grpSp>
      <p:grpSp>
        <p:nvGrpSpPr>
          <p:cNvPr id="8" name="Group 8"/>
          <p:cNvGrpSpPr/>
          <p:nvPr/>
        </p:nvGrpSpPr>
        <p:grpSpPr>
          <a:xfrm>
            <a:off x="6183300" y="10469550"/>
            <a:ext cx="182150" cy="10150"/>
            <a:chOff x="0" y="0"/>
            <a:chExt cx="242867" cy="13533"/>
          </a:xfrm>
        </p:grpSpPr>
        <p:sp>
          <p:nvSpPr>
            <p:cNvPr id="9" name="Freeform 9"/>
            <p:cNvSpPr/>
            <p:nvPr/>
          </p:nvSpPr>
          <p:spPr>
            <a:xfrm>
              <a:off x="0" y="0"/>
              <a:ext cx="242824" cy="13589"/>
            </a:xfrm>
            <a:custGeom>
              <a:avLst/>
              <a:gdLst/>
              <a:ahLst/>
              <a:cxnLst/>
              <a:rect l="l" t="t" r="r" b="b"/>
              <a:pathLst>
                <a:path w="242824" h="13589">
                  <a:moveTo>
                    <a:pt x="0" y="0"/>
                  </a:moveTo>
                  <a:lnTo>
                    <a:pt x="0" y="13589"/>
                  </a:lnTo>
                  <a:lnTo>
                    <a:pt x="242824" y="13589"/>
                  </a:lnTo>
                  <a:lnTo>
                    <a:pt x="242824" y="0"/>
                  </a:lnTo>
                  <a:close/>
                </a:path>
              </a:pathLst>
            </a:custGeom>
            <a:solidFill>
              <a:srgbClr val="000000"/>
            </a:solidFill>
          </p:spPr>
        </p:sp>
      </p:grpSp>
      <p:sp>
        <p:nvSpPr>
          <p:cNvPr id="10" name="Freeform 10"/>
          <p:cNvSpPr/>
          <p:nvPr/>
        </p:nvSpPr>
        <p:spPr>
          <a:xfrm>
            <a:off x="16766722" y="17494"/>
            <a:ext cx="492578" cy="2821135"/>
          </a:xfrm>
          <a:custGeom>
            <a:avLst/>
            <a:gdLst/>
            <a:ahLst/>
            <a:cxnLst/>
            <a:rect l="l" t="t" r="r" b="b"/>
            <a:pathLst>
              <a:path w="492578" h="2821135">
                <a:moveTo>
                  <a:pt x="0" y="0"/>
                </a:moveTo>
                <a:lnTo>
                  <a:pt x="492578" y="0"/>
                </a:lnTo>
                <a:lnTo>
                  <a:pt x="492578" y="2821135"/>
                </a:lnTo>
                <a:lnTo>
                  <a:pt x="0" y="2821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5458415" y="1028700"/>
            <a:ext cx="6272093" cy="630860"/>
            <a:chOff x="0" y="0"/>
            <a:chExt cx="8362790" cy="841146"/>
          </a:xfrm>
        </p:grpSpPr>
        <p:grpSp>
          <p:nvGrpSpPr>
            <p:cNvPr id="12" name="Group 12"/>
            <p:cNvGrpSpPr/>
            <p:nvPr/>
          </p:nvGrpSpPr>
          <p:grpSpPr>
            <a:xfrm>
              <a:off x="231275" y="0"/>
              <a:ext cx="7652187" cy="841146"/>
              <a:chOff x="0" y="0"/>
              <a:chExt cx="8023725" cy="881987"/>
            </a:xfrm>
          </p:grpSpPr>
          <p:sp>
            <p:nvSpPr>
              <p:cNvPr id="13" name="Freeform 13"/>
              <p:cNvSpPr/>
              <p:nvPr/>
            </p:nvSpPr>
            <p:spPr>
              <a:xfrm>
                <a:off x="0" y="0"/>
                <a:ext cx="8023754" cy="882023"/>
              </a:xfrm>
              <a:custGeom>
                <a:avLst/>
                <a:gdLst/>
                <a:ahLst/>
                <a:cxnLst/>
                <a:rect l="l" t="t" r="r" b="b"/>
                <a:pathLst>
                  <a:path w="8023754" h="882023">
                    <a:moveTo>
                      <a:pt x="0" y="0"/>
                    </a:moveTo>
                    <a:lnTo>
                      <a:pt x="8023754" y="0"/>
                    </a:lnTo>
                    <a:lnTo>
                      <a:pt x="8023754" y="882023"/>
                    </a:lnTo>
                    <a:lnTo>
                      <a:pt x="0" y="882023"/>
                    </a:lnTo>
                    <a:close/>
                  </a:path>
                </a:pathLst>
              </a:custGeom>
              <a:solidFill>
                <a:srgbClr val="FFFFFF"/>
              </a:solidFill>
            </p:spPr>
          </p:sp>
        </p:grpSp>
        <p:sp>
          <p:nvSpPr>
            <p:cNvPr id="14" name="TextBox 14"/>
            <p:cNvSpPr txBox="1"/>
            <p:nvPr/>
          </p:nvSpPr>
          <p:spPr>
            <a:xfrm>
              <a:off x="0" y="-9525"/>
              <a:ext cx="8362790" cy="771525"/>
            </a:xfrm>
            <a:prstGeom prst="rect">
              <a:avLst/>
            </a:prstGeom>
          </p:spPr>
          <p:txBody>
            <a:bodyPr lIns="0" tIns="0" rIns="0" bIns="0" rtlCol="0" anchor="t">
              <a:spAutoFit/>
            </a:bodyPr>
            <a:lstStyle/>
            <a:p>
              <a:pPr algn="ctr">
                <a:lnSpc>
                  <a:spcPts val="4559"/>
                </a:lnSpc>
                <a:spcBef>
                  <a:spcPct val="0"/>
                </a:spcBef>
              </a:pPr>
              <a:r>
                <a:rPr lang="en-US" sz="3799">
                  <a:solidFill>
                    <a:srgbClr val="000000"/>
                  </a:solidFill>
                  <a:latin typeface="Fredoka"/>
                  <a:ea typeface="Fredoka"/>
                  <a:cs typeface="Fredoka"/>
                  <a:sym typeface="Fredoka"/>
                </a:rPr>
                <a:t>Junior design Project</a:t>
              </a:r>
            </a:p>
          </p:txBody>
        </p:sp>
      </p:grpSp>
      <p:grpSp>
        <p:nvGrpSpPr>
          <p:cNvPr id="15" name="Group 15"/>
          <p:cNvGrpSpPr/>
          <p:nvPr/>
        </p:nvGrpSpPr>
        <p:grpSpPr>
          <a:xfrm rot="7282325">
            <a:off x="15998975" y="8985844"/>
            <a:ext cx="2967158" cy="1483706"/>
            <a:chOff x="0" y="0"/>
            <a:chExt cx="3956211" cy="1978275"/>
          </a:xfrm>
        </p:grpSpPr>
        <p:sp>
          <p:nvSpPr>
            <p:cNvPr id="16" name="Freeform 16"/>
            <p:cNvSpPr/>
            <p:nvPr/>
          </p:nvSpPr>
          <p:spPr>
            <a:xfrm>
              <a:off x="0" y="0"/>
              <a:ext cx="3956177" cy="1978279"/>
            </a:xfrm>
            <a:custGeom>
              <a:avLst/>
              <a:gdLst/>
              <a:ahLst/>
              <a:cxnLst/>
              <a:rect l="l" t="t" r="r" b="b"/>
              <a:pathLst>
                <a:path w="3956177" h="1978279">
                  <a:moveTo>
                    <a:pt x="0" y="0"/>
                  </a:moveTo>
                  <a:cubicBezTo>
                    <a:pt x="0" y="1090549"/>
                    <a:pt x="887222" y="1978279"/>
                    <a:pt x="1978152" y="1978279"/>
                  </a:cubicBezTo>
                  <a:cubicBezTo>
                    <a:pt x="3068955" y="1978279"/>
                    <a:pt x="3956177" y="1090549"/>
                    <a:pt x="3956177" y="0"/>
                  </a:cubicBezTo>
                  <a:lnTo>
                    <a:pt x="3063113" y="0"/>
                  </a:lnTo>
                  <a:cubicBezTo>
                    <a:pt x="3063113" y="598170"/>
                    <a:pt x="2576195" y="1084707"/>
                    <a:pt x="1978279" y="1084707"/>
                  </a:cubicBezTo>
                  <a:cubicBezTo>
                    <a:pt x="1380109" y="1084707"/>
                    <a:pt x="893191" y="598170"/>
                    <a:pt x="893191" y="0"/>
                  </a:cubicBezTo>
                  <a:close/>
                </a:path>
              </a:pathLst>
            </a:custGeom>
            <a:solidFill>
              <a:srgbClr val="000000"/>
            </a:solidFill>
          </p:spPr>
        </p:sp>
      </p:grpSp>
      <p:sp>
        <p:nvSpPr>
          <p:cNvPr id="17" name="TextBox 17"/>
          <p:cNvSpPr txBox="1"/>
          <p:nvPr/>
        </p:nvSpPr>
        <p:spPr>
          <a:xfrm>
            <a:off x="5096151" y="4572856"/>
            <a:ext cx="4611600" cy="582857"/>
          </a:xfrm>
          <a:prstGeom prst="rect">
            <a:avLst/>
          </a:prstGeom>
        </p:spPr>
        <p:txBody>
          <a:bodyPr lIns="0" tIns="0" rIns="0" bIns="0" rtlCol="0" anchor="t">
            <a:spAutoFit/>
          </a:bodyPr>
          <a:lstStyle/>
          <a:p>
            <a:pPr algn="ctr">
              <a:lnSpc>
                <a:spcPts val="4526"/>
              </a:lnSpc>
              <a:spcBef>
                <a:spcPct val="0"/>
              </a:spcBef>
            </a:pPr>
            <a:r>
              <a:rPr lang="en-US" sz="3772">
                <a:solidFill>
                  <a:srgbClr val="000000"/>
                </a:solidFill>
                <a:latin typeface="Muli"/>
                <a:ea typeface="Muli"/>
                <a:cs typeface="Muli"/>
                <a:sym typeface="Muli"/>
              </a:rPr>
              <a:t>Caffeine Overflow’s </a:t>
            </a:r>
          </a:p>
        </p:txBody>
      </p:sp>
      <p:sp>
        <p:nvSpPr>
          <p:cNvPr id="18" name="TextBox 18"/>
          <p:cNvSpPr txBox="1"/>
          <p:nvPr/>
        </p:nvSpPr>
        <p:spPr>
          <a:xfrm>
            <a:off x="9581266" y="6427103"/>
            <a:ext cx="5464142" cy="485775"/>
          </a:xfrm>
          <a:prstGeom prst="rect">
            <a:avLst/>
          </a:prstGeom>
        </p:spPr>
        <p:txBody>
          <a:bodyPr lIns="0" tIns="0" rIns="0" bIns="0" rtlCol="0" anchor="t">
            <a:spAutoFit/>
          </a:bodyPr>
          <a:lstStyle/>
          <a:p>
            <a:pPr marL="690877" lvl="1" indent="-345439" algn="ctr">
              <a:lnSpc>
                <a:spcPts val="3839"/>
              </a:lnSpc>
              <a:spcBef>
                <a:spcPct val="0"/>
              </a:spcBef>
              <a:buAutoNum type="arabicPeriod"/>
            </a:pPr>
            <a:r>
              <a:rPr lang="en-US" sz="3199">
                <a:solidFill>
                  <a:srgbClr val="434343"/>
                </a:solidFill>
                <a:latin typeface="Muli"/>
                <a:ea typeface="Muli"/>
                <a:cs typeface="Muli"/>
                <a:sym typeface="Muli"/>
              </a:rPr>
              <a:t> Aporbo Ghosh-1931458</a:t>
            </a:r>
          </a:p>
        </p:txBody>
      </p:sp>
      <p:sp>
        <p:nvSpPr>
          <p:cNvPr id="19" name="TextBox 19"/>
          <p:cNvSpPr txBox="1"/>
          <p:nvPr/>
        </p:nvSpPr>
        <p:spPr>
          <a:xfrm>
            <a:off x="9707752" y="7141478"/>
            <a:ext cx="6839895" cy="485775"/>
          </a:xfrm>
          <a:prstGeom prst="rect">
            <a:avLst/>
          </a:prstGeom>
        </p:spPr>
        <p:txBody>
          <a:bodyPr lIns="0" tIns="0" rIns="0" bIns="0" rtlCol="0" anchor="t">
            <a:spAutoFit/>
          </a:bodyPr>
          <a:lstStyle/>
          <a:p>
            <a:pPr algn="ctr">
              <a:lnSpc>
                <a:spcPts val="3839"/>
              </a:lnSpc>
              <a:spcBef>
                <a:spcPct val="0"/>
              </a:spcBef>
            </a:pPr>
            <a:r>
              <a:rPr lang="en-US" sz="3199">
                <a:solidFill>
                  <a:srgbClr val="434343"/>
                </a:solidFill>
                <a:latin typeface="Muli"/>
                <a:ea typeface="Muli"/>
                <a:cs typeface="Muli"/>
                <a:sym typeface="Muli"/>
              </a:rPr>
              <a:t>2. Tasfia Anjum Zuairia- 2221233</a:t>
            </a:r>
          </a:p>
        </p:txBody>
      </p:sp>
      <p:sp>
        <p:nvSpPr>
          <p:cNvPr id="20" name="TextBox 20"/>
          <p:cNvSpPr txBox="1"/>
          <p:nvPr/>
        </p:nvSpPr>
        <p:spPr>
          <a:xfrm>
            <a:off x="6335581" y="6436628"/>
            <a:ext cx="3088283" cy="438150"/>
          </a:xfrm>
          <a:prstGeom prst="rect">
            <a:avLst/>
          </a:prstGeom>
        </p:spPr>
        <p:txBody>
          <a:bodyPr lIns="0" tIns="0" rIns="0" bIns="0" rtlCol="0" anchor="t">
            <a:spAutoFit/>
          </a:bodyPr>
          <a:lstStyle/>
          <a:p>
            <a:pPr algn="ctr">
              <a:lnSpc>
                <a:spcPts val="3599"/>
              </a:lnSpc>
              <a:spcBef>
                <a:spcPct val="0"/>
              </a:spcBef>
            </a:pPr>
            <a:r>
              <a:rPr lang="en-US" sz="2999">
                <a:solidFill>
                  <a:srgbClr val="434343"/>
                </a:solidFill>
                <a:latin typeface="Fredoka"/>
                <a:ea typeface="Fredoka"/>
                <a:cs typeface="Fredoka"/>
                <a:sym typeface="Fredoka"/>
              </a:rPr>
              <a:t>Group Members: </a:t>
            </a:r>
          </a:p>
        </p:txBody>
      </p:sp>
      <p:sp>
        <p:nvSpPr>
          <p:cNvPr id="21" name="TextBox 21"/>
          <p:cNvSpPr txBox="1"/>
          <p:nvPr/>
        </p:nvSpPr>
        <p:spPr>
          <a:xfrm>
            <a:off x="2594281" y="4654734"/>
            <a:ext cx="2410817" cy="438150"/>
          </a:xfrm>
          <a:prstGeom prst="rect">
            <a:avLst/>
          </a:prstGeom>
        </p:spPr>
        <p:txBody>
          <a:bodyPr lIns="0" tIns="0" rIns="0" bIns="0" rtlCol="0" anchor="t">
            <a:spAutoFit/>
          </a:bodyPr>
          <a:lstStyle/>
          <a:p>
            <a:pPr algn="ctr">
              <a:lnSpc>
                <a:spcPts val="3599"/>
              </a:lnSpc>
              <a:spcBef>
                <a:spcPct val="0"/>
              </a:spcBef>
            </a:pPr>
            <a:r>
              <a:rPr lang="en-US" sz="2999">
                <a:solidFill>
                  <a:srgbClr val="434343"/>
                </a:solidFill>
                <a:latin typeface="Fredoka"/>
                <a:ea typeface="Fredoka"/>
                <a:cs typeface="Fredoka"/>
                <a:sym typeface="Fredoka"/>
              </a:rPr>
              <a:t>Group name: </a:t>
            </a:r>
          </a:p>
        </p:txBody>
      </p:sp>
      <p:sp>
        <p:nvSpPr>
          <p:cNvPr id="22" name="TextBox 22"/>
          <p:cNvSpPr txBox="1"/>
          <p:nvPr/>
        </p:nvSpPr>
        <p:spPr>
          <a:xfrm>
            <a:off x="947872" y="2721966"/>
            <a:ext cx="2857500" cy="438150"/>
          </a:xfrm>
          <a:prstGeom prst="rect">
            <a:avLst/>
          </a:prstGeom>
        </p:spPr>
        <p:txBody>
          <a:bodyPr lIns="0" tIns="0" rIns="0" bIns="0" rtlCol="0" anchor="t">
            <a:spAutoFit/>
          </a:bodyPr>
          <a:lstStyle/>
          <a:p>
            <a:pPr algn="ctr">
              <a:lnSpc>
                <a:spcPts val="3599"/>
              </a:lnSpc>
              <a:spcBef>
                <a:spcPct val="0"/>
              </a:spcBef>
            </a:pPr>
            <a:r>
              <a:rPr lang="en-US" sz="2999">
                <a:solidFill>
                  <a:srgbClr val="434343"/>
                </a:solidFill>
                <a:latin typeface="Fredoka"/>
                <a:ea typeface="Fredoka"/>
                <a:cs typeface="Fredoka"/>
                <a:sym typeface="Fredoka"/>
              </a:rPr>
              <a:t>Group Number: </a:t>
            </a:r>
          </a:p>
        </p:txBody>
      </p:sp>
      <p:sp>
        <p:nvSpPr>
          <p:cNvPr id="23" name="TextBox 23"/>
          <p:cNvSpPr txBox="1"/>
          <p:nvPr/>
        </p:nvSpPr>
        <p:spPr>
          <a:xfrm>
            <a:off x="3922187" y="2664816"/>
            <a:ext cx="259159" cy="504825"/>
          </a:xfrm>
          <a:prstGeom prst="rect">
            <a:avLst/>
          </a:prstGeom>
        </p:spPr>
        <p:txBody>
          <a:bodyPr lIns="0" tIns="0" rIns="0" bIns="0" rtlCol="0" anchor="t">
            <a:spAutoFit/>
          </a:bodyPr>
          <a:lstStyle/>
          <a:p>
            <a:pPr algn="ctr">
              <a:lnSpc>
                <a:spcPts val="4079"/>
              </a:lnSpc>
              <a:spcBef>
                <a:spcPct val="0"/>
              </a:spcBef>
            </a:pPr>
            <a:r>
              <a:rPr lang="en-US" sz="3399">
                <a:solidFill>
                  <a:srgbClr val="000000"/>
                </a:solidFill>
                <a:latin typeface="Muli"/>
                <a:ea typeface="Muli"/>
                <a:cs typeface="Muli"/>
                <a:sym typeface="Muli"/>
              </a:rPr>
              <a:t>1</a:t>
            </a:r>
          </a:p>
        </p:txBody>
      </p:sp>
      <p:sp>
        <p:nvSpPr>
          <p:cNvPr id="24" name="TextBox 24"/>
          <p:cNvSpPr txBox="1"/>
          <p:nvPr/>
        </p:nvSpPr>
        <p:spPr>
          <a:xfrm>
            <a:off x="7577336" y="240722"/>
            <a:ext cx="2003930" cy="504825"/>
          </a:xfrm>
          <a:prstGeom prst="rect">
            <a:avLst/>
          </a:prstGeom>
        </p:spPr>
        <p:txBody>
          <a:bodyPr wrap="square" lIns="0" tIns="0" rIns="0" bIns="0" rtlCol="0" anchor="t">
            <a:spAutoFit/>
          </a:bodyPr>
          <a:lstStyle/>
          <a:p>
            <a:pPr algn="ctr">
              <a:lnSpc>
                <a:spcPts val="4079"/>
              </a:lnSpc>
              <a:spcBef>
                <a:spcPct val="0"/>
              </a:spcBef>
            </a:pPr>
            <a:r>
              <a:rPr lang="en-US" sz="3399" dirty="0">
                <a:solidFill>
                  <a:srgbClr val="000000"/>
                </a:solidFill>
                <a:latin typeface="Fredoka"/>
                <a:ea typeface="Fredoka"/>
                <a:cs typeface="Fredoka"/>
                <a:sym typeface="Fredoka"/>
              </a:rPr>
              <a:t>CSE299</a:t>
            </a:r>
          </a:p>
        </p:txBody>
      </p:sp>
      <p:grpSp>
        <p:nvGrpSpPr>
          <p:cNvPr id="25" name="Group 25"/>
          <p:cNvGrpSpPr/>
          <p:nvPr/>
        </p:nvGrpSpPr>
        <p:grpSpPr>
          <a:xfrm>
            <a:off x="0" y="0"/>
            <a:ext cx="809951" cy="816072"/>
            <a:chOff x="0" y="0"/>
            <a:chExt cx="1079935" cy="1088096"/>
          </a:xfrm>
        </p:grpSpPr>
        <p:sp>
          <p:nvSpPr>
            <p:cNvPr id="26" name="Freeform 26"/>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1</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5198980" y="238029"/>
            <a:ext cx="8120469" cy="901800"/>
            <a:chOff x="0" y="0"/>
            <a:chExt cx="10827292" cy="1202400"/>
          </a:xfrm>
        </p:grpSpPr>
        <p:sp>
          <p:nvSpPr>
            <p:cNvPr id="5" name="Freeform 5"/>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FFFF"/>
            </a:solidFill>
          </p:spPr>
        </p:sp>
      </p:grpSp>
      <p:sp>
        <p:nvSpPr>
          <p:cNvPr id="6" name="Freeform 6"/>
          <p:cNvSpPr/>
          <p:nvPr/>
        </p:nvSpPr>
        <p:spPr>
          <a:xfrm>
            <a:off x="1760775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6566986">
            <a:off x="16528830" y="991580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sp>
        <p:nvSpPr>
          <p:cNvPr id="9" name="TextBox 9"/>
          <p:cNvSpPr txBox="1"/>
          <p:nvPr/>
        </p:nvSpPr>
        <p:spPr>
          <a:xfrm>
            <a:off x="1411919" y="3505696"/>
            <a:ext cx="14867667" cy="1123752"/>
          </a:xfrm>
          <a:prstGeom prst="rect">
            <a:avLst/>
          </a:prstGeom>
        </p:spPr>
        <p:txBody>
          <a:bodyPr lIns="0" tIns="0" rIns="0" bIns="0" rtlCol="0" anchor="t">
            <a:spAutoFit/>
          </a:bodyPr>
          <a:lstStyle/>
          <a:p>
            <a:pPr marL="531792" lvl="1" indent="-265896" algn="l">
              <a:lnSpc>
                <a:spcPts val="2955"/>
              </a:lnSpc>
              <a:buFont typeface="Arial"/>
              <a:buChar char="•"/>
            </a:pPr>
            <a:r>
              <a:rPr lang="en-US" sz="2463">
                <a:solidFill>
                  <a:srgbClr val="000000"/>
                </a:solidFill>
                <a:latin typeface="Fredoka"/>
                <a:ea typeface="Fredoka"/>
                <a:cs typeface="Fredoka"/>
                <a:sym typeface="Fredoka"/>
              </a:rPr>
              <a:t>User uploads product and personal image.</a:t>
            </a:r>
          </a:p>
          <a:p>
            <a:pPr algn="l">
              <a:lnSpc>
                <a:spcPts val="2955"/>
              </a:lnSpc>
            </a:pPr>
            <a:endParaRPr lang="en-US" sz="2463">
              <a:solidFill>
                <a:srgbClr val="000000"/>
              </a:solidFill>
              <a:latin typeface="Fredoka"/>
              <a:ea typeface="Fredoka"/>
              <a:cs typeface="Fredoka"/>
              <a:sym typeface="Fredoka"/>
            </a:endParaRPr>
          </a:p>
          <a:p>
            <a:pPr marL="531792" lvl="1" indent="-265896" algn="l">
              <a:lnSpc>
                <a:spcPts val="2955"/>
              </a:lnSpc>
              <a:buFont typeface="Arial"/>
              <a:buChar char="•"/>
            </a:pPr>
            <a:r>
              <a:rPr lang="en-US" sz="2463">
                <a:solidFill>
                  <a:srgbClr val="000000"/>
                </a:solidFill>
                <a:latin typeface="Fredoka"/>
                <a:ea typeface="Fredoka"/>
                <a:cs typeface="Fredoka"/>
                <a:sym typeface="Fredoka"/>
              </a:rPr>
              <a:t>System generates a product mask. DensePose, Person-Parse, and OpenPose of the user image.</a:t>
            </a:r>
          </a:p>
        </p:txBody>
      </p:sp>
      <p:sp>
        <p:nvSpPr>
          <p:cNvPr id="10" name="Freeform 10"/>
          <p:cNvSpPr/>
          <p:nvPr/>
        </p:nvSpPr>
        <p:spPr>
          <a:xfrm>
            <a:off x="13006387" y="688929"/>
            <a:ext cx="2308835" cy="2249044"/>
          </a:xfrm>
          <a:custGeom>
            <a:avLst/>
            <a:gdLst/>
            <a:ahLst/>
            <a:cxnLst/>
            <a:rect l="l" t="t" r="r" b="b"/>
            <a:pathLst>
              <a:path w="2308835" h="2249044">
                <a:moveTo>
                  <a:pt x="0" y="0"/>
                </a:moveTo>
                <a:lnTo>
                  <a:pt x="2308834" y="0"/>
                </a:lnTo>
                <a:lnTo>
                  <a:pt x="2308834" y="2249044"/>
                </a:lnTo>
                <a:lnTo>
                  <a:pt x="0" y="2249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315989" y="5188468"/>
            <a:ext cx="1794976" cy="2393302"/>
          </a:xfrm>
          <a:custGeom>
            <a:avLst/>
            <a:gdLst/>
            <a:ahLst/>
            <a:cxnLst/>
            <a:rect l="l" t="t" r="r" b="b"/>
            <a:pathLst>
              <a:path w="1794976" h="2393302">
                <a:moveTo>
                  <a:pt x="0" y="0"/>
                </a:moveTo>
                <a:lnTo>
                  <a:pt x="1794977" y="0"/>
                </a:lnTo>
                <a:lnTo>
                  <a:pt x="1794977" y="2393302"/>
                </a:lnTo>
                <a:lnTo>
                  <a:pt x="0" y="2393302"/>
                </a:lnTo>
                <a:lnTo>
                  <a:pt x="0" y="0"/>
                </a:lnTo>
                <a:close/>
              </a:path>
            </a:pathLst>
          </a:custGeom>
          <a:blipFill>
            <a:blip r:embed="rId7"/>
            <a:stretch>
              <a:fillRect/>
            </a:stretch>
          </a:blipFill>
        </p:spPr>
      </p:sp>
      <p:sp>
        <p:nvSpPr>
          <p:cNvPr id="12" name="Freeform 12"/>
          <p:cNvSpPr/>
          <p:nvPr/>
        </p:nvSpPr>
        <p:spPr>
          <a:xfrm>
            <a:off x="15489843" y="4847253"/>
            <a:ext cx="1769457" cy="2359276"/>
          </a:xfrm>
          <a:custGeom>
            <a:avLst/>
            <a:gdLst/>
            <a:ahLst/>
            <a:cxnLst/>
            <a:rect l="l" t="t" r="r" b="b"/>
            <a:pathLst>
              <a:path w="1769457" h="2359276">
                <a:moveTo>
                  <a:pt x="0" y="0"/>
                </a:moveTo>
                <a:lnTo>
                  <a:pt x="1769457" y="0"/>
                </a:lnTo>
                <a:lnTo>
                  <a:pt x="1769457" y="2359276"/>
                </a:lnTo>
                <a:lnTo>
                  <a:pt x="0" y="2359276"/>
                </a:lnTo>
                <a:lnTo>
                  <a:pt x="0" y="0"/>
                </a:lnTo>
                <a:close/>
              </a:path>
            </a:pathLst>
          </a:custGeom>
          <a:blipFill>
            <a:blip r:embed="rId8"/>
            <a:stretch>
              <a:fillRect/>
            </a:stretch>
          </a:blipFill>
        </p:spPr>
      </p:sp>
      <p:sp>
        <p:nvSpPr>
          <p:cNvPr id="13" name="Freeform 13"/>
          <p:cNvSpPr/>
          <p:nvPr/>
        </p:nvSpPr>
        <p:spPr>
          <a:xfrm>
            <a:off x="5662771" y="7206529"/>
            <a:ext cx="1675265" cy="2233687"/>
          </a:xfrm>
          <a:custGeom>
            <a:avLst/>
            <a:gdLst/>
            <a:ahLst/>
            <a:cxnLst/>
            <a:rect l="l" t="t" r="r" b="b"/>
            <a:pathLst>
              <a:path w="1675265" h="2233687">
                <a:moveTo>
                  <a:pt x="0" y="0"/>
                </a:moveTo>
                <a:lnTo>
                  <a:pt x="1675266" y="0"/>
                </a:lnTo>
                <a:lnTo>
                  <a:pt x="1675266" y="2233687"/>
                </a:lnTo>
                <a:lnTo>
                  <a:pt x="0" y="2233687"/>
                </a:lnTo>
                <a:lnTo>
                  <a:pt x="0" y="0"/>
                </a:lnTo>
                <a:close/>
              </a:path>
            </a:pathLst>
          </a:custGeom>
          <a:blipFill>
            <a:blip r:embed="rId9"/>
            <a:stretch>
              <a:fillRect/>
            </a:stretch>
          </a:blipFill>
        </p:spPr>
      </p:sp>
      <p:sp>
        <p:nvSpPr>
          <p:cNvPr id="14" name="Freeform 14"/>
          <p:cNvSpPr/>
          <p:nvPr/>
        </p:nvSpPr>
        <p:spPr>
          <a:xfrm>
            <a:off x="10943056" y="4814316"/>
            <a:ext cx="1675265" cy="2233687"/>
          </a:xfrm>
          <a:custGeom>
            <a:avLst/>
            <a:gdLst/>
            <a:ahLst/>
            <a:cxnLst/>
            <a:rect l="l" t="t" r="r" b="b"/>
            <a:pathLst>
              <a:path w="1675265" h="2233687">
                <a:moveTo>
                  <a:pt x="0" y="0"/>
                </a:moveTo>
                <a:lnTo>
                  <a:pt x="1675265" y="0"/>
                </a:lnTo>
                <a:lnTo>
                  <a:pt x="1675265" y="2233687"/>
                </a:lnTo>
                <a:lnTo>
                  <a:pt x="0" y="2233687"/>
                </a:lnTo>
                <a:lnTo>
                  <a:pt x="0" y="0"/>
                </a:lnTo>
                <a:close/>
              </a:path>
            </a:pathLst>
          </a:custGeom>
          <a:blipFill>
            <a:blip r:embed="rId10"/>
            <a:stretch>
              <a:fillRect/>
            </a:stretch>
          </a:blipFill>
        </p:spPr>
      </p:sp>
      <p:sp>
        <p:nvSpPr>
          <p:cNvPr id="15" name="Freeform 15"/>
          <p:cNvSpPr/>
          <p:nvPr/>
        </p:nvSpPr>
        <p:spPr>
          <a:xfrm>
            <a:off x="10943056" y="7536802"/>
            <a:ext cx="1675265" cy="2233687"/>
          </a:xfrm>
          <a:custGeom>
            <a:avLst/>
            <a:gdLst/>
            <a:ahLst/>
            <a:cxnLst/>
            <a:rect l="l" t="t" r="r" b="b"/>
            <a:pathLst>
              <a:path w="1675265" h="2233687">
                <a:moveTo>
                  <a:pt x="0" y="0"/>
                </a:moveTo>
                <a:lnTo>
                  <a:pt x="1675265" y="0"/>
                </a:lnTo>
                <a:lnTo>
                  <a:pt x="1675265" y="2233687"/>
                </a:lnTo>
                <a:lnTo>
                  <a:pt x="0" y="2233687"/>
                </a:lnTo>
                <a:lnTo>
                  <a:pt x="0" y="0"/>
                </a:lnTo>
                <a:close/>
              </a:path>
            </a:pathLst>
          </a:custGeom>
          <a:blipFill>
            <a:blip r:embed="rId11"/>
            <a:stretch>
              <a:fillRect/>
            </a:stretch>
          </a:blipFill>
        </p:spPr>
      </p:sp>
      <p:sp>
        <p:nvSpPr>
          <p:cNvPr id="16" name="Freeform 16"/>
          <p:cNvSpPr/>
          <p:nvPr/>
        </p:nvSpPr>
        <p:spPr>
          <a:xfrm>
            <a:off x="13323171" y="7536802"/>
            <a:ext cx="1675265" cy="2233687"/>
          </a:xfrm>
          <a:custGeom>
            <a:avLst/>
            <a:gdLst/>
            <a:ahLst/>
            <a:cxnLst/>
            <a:rect l="l" t="t" r="r" b="b"/>
            <a:pathLst>
              <a:path w="1675265" h="2233687">
                <a:moveTo>
                  <a:pt x="0" y="0"/>
                </a:moveTo>
                <a:lnTo>
                  <a:pt x="1675266" y="0"/>
                </a:lnTo>
                <a:lnTo>
                  <a:pt x="1675266" y="2233687"/>
                </a:lnTo>
                <a:lnTo>
                  <a:pt x="0" y="2233687"/>
                </a:lnTo>
                <a:lnTo>
                  <a:pt x="0" y="0"/>
                </a:lnTo>
                <a:close/>
              </a:path>
            </a:pathLst>
          </a:custGeom>
          <a:blipFill>
            <a:blip r:embed="rId12"/>
            <a:stretch>
              <a:fillRect/>
            </a:stretch>
          </a:blipFill>
        </p:spPr>
      </p:sp>
      <p:sp>
        <p:nvSpPr>
          <p:cNvPr id="17" name="Freeform 17"/>
          <p:cNvSpPr/>
          <p:nvPr/>
        </p:nvSpPr>
        <p:spPr>
          <a:xfrm rot="2199849">
            <a:off x="4093982" y="6156404"/>
            <a:ext cx="1972457" cy="596668"/>
          </a:xfrm>
          <a:custGeom>
            <a:avLst/>
            <a:gdLst/>
            <a:ahLst/>
            <a:cxnLst/>
            <a:rect l="l" t="t" r="r" b="b"/>
            <a:pathLst>
              <a:path w="1972457" h="596668">
                <a:moveTo>
                  <a:pt x="0" y="0"/>
                </a:moveTo>
                <a:lnTo>
                  <a:pt x="1972458" y="0"/>
                </a:lnTo>
                <a:lnTo>
                  <a:pt x="1972458" y="596669"/>
                </a:lnTo>
                <a:lnTo>
                  <a:pt x="0" y="5966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582580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Special Feature</a:t>
            </a:r>
          </a:p>
        </p:txBody>
      </p:sp>
      <p:sp>
        <p:nvSpPr>
          <p:cNvPr id="19" name="TextBox 19"/>
          <p:cNvSpPr txBox="1"/>
          <p:nvPr/>
        </p:nvSpPr>
        <p:spPr>
          <a:xfrm>
            <a:off x="154668" y="2178170"/>
            <a:ext cx="6809723" cy="591030"/>
          </a:xfrm>
          <a:prstGeom prst="rect">
            <a:avLst/>
          </a:prstGeom>
        </p:spPr>
        <p:txBody>
          <a:bodyPr lIns="0" tIns="0" rIns="0" bIns="0" rtlCol="0" anchor="t">
            <a:spAutoFit/>
          </a:bodyPr>
          <a:lstStyle/>
          <a:p>
            <a:pPr algn="ctr">
              <a:lnSpc>
                <a:spcPts val="4702"/>
              </a:lnSpc>
              <a:spcBef>
                <a:spcPct val="0"/>
              </a:spcBef>
            </a:pPr>
            <a:r>
              <a:rPr lang="en-US" sz="3918">
                <a:solidFill>
                  <a:srgbClr val="000000"/>
                </a:solidFill>
                <a:latin typeface="Fredoka"/>
                <a:ea typeface="Fredoka"/>
                <a:cs typeface="Fredoka"/>
                <a:sym typeface="Fredoka"/>
              </a:rPr>
              <a:t>How the feature Works:</a:t>
            </a:r>
          </a:p>
        </p:txBody>
      </p:sp>
      <p:sp>
        <p:nvSpPr>
          <p:cNvPr id="20" name="Freeform 20"/>
          <p:cNvSpPr/>
          <p:nvPr/>
        </p:nvSpPr>
        <p:spPr>
          <a:xfrm rot="7580823" flipV="1">
            <a:off x="14208938" y="6565507"/>
            <a:ext cx="1578997" cy="477647"/>
          </a:xfrm>
          <a:custGeom>
            <a:avLst/>
            <a:gdLst/>
            <a:ahLst/>
            <a:cxnLst/>
            <a:rect l="l" t="t" r="r" b="b"/>
            <a:pathLst>
              <a:path w="1578997" h="477647">
                <a:moveTo>
                  <a:pt x="0" y="477647"/>
                </a:moveTo>
                <a:lnTo>
                  <a:pt x="1578997" y="477647"/>
                </a:lnTo>
                <a:lnTo>
                  <a:pt x="1578997" y="0"/>
                </a:lnTo>
                <a:lnTo>
                  <a:pt x="0" y="0"/>
                </a:lnTo>
                <a:lnTo>
                  <a:pt x="0" y="477647"/>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rot="9286654" flipV="1">
            <a:off x="12458253" y="6184474"/>
            <a:ext cx="2981551" cy="901919"/>
          </a:xfrm>
          <a:custGeom>
            <a:avLst/>
            <a:gdLst/>
            <a:ahLst/>
            <a:cxnLst/>
            <a:rect l="l" t="t" r="r" b="b"/>
            <a:pathLst>
              <a:path w="2981551" h="901919">
                <a:moveTo>
                  <a:pt x="0" y="901919"/>
                </a:moveTo>
                <a:lnTo>
                  <a:pt x="2981551" y="901919"/>
                </a:lnTo>
                <a:lnTo>
                  <a:pt x="2981551" y="0"/>
                </a:lnTo>
                <a:lnTo>
                  <a:pt x="0" y="0"/>
                </a:lnTo>
                <a:lnTo>
                  <a:pt x="0" y="901919"/>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rot="10537457" flipV="1">
            <a:off x="12722327" y="5350926"/>
            <a:ext cx="2453403" cy="742154"/>
          </a:xfrm>
          <a:custGeom>
            <a:avLst/>
            <a:gdLst/>
            <a:ahLst/>
            <a:cxnLst/>
            <a:rect l="l" t="t" r="r" b="b"/>
            <a:pathLst>
              <a:path w="2453403" h="742154">
                <a:moveTo>
                  <a:pt x="0" y="742154"/>
                </a:moveTo>
                <a:lnTo>
                  <a:pt x="2453403" y="742154"/>
                </a:lnTo>
                <a:lnTo>
                  <a:pt x="2453403" y="0"/>
                </a:lnTo>
                <a:lnTo>
                  <a:pt x="0" y="0"/>
                </a:lnTo>
                <a:lnTo>
                  <a:pt x="0" y="742154"/>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23"/>
          <p:cNvSpPr txBox="1"/>
          <p:nvPr/>
        </p:nvSpPr>
        <p:spPr>
          <a:xfrm>
            <a:off x="5296550" y="9560906"/>
            <a:ext cx="2407708" cy="428691"/>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Muli"/>
                <a:ea typeface="Muli"/>
                <a:cs typeface="Muli"/>
                <a:sym typeface="Muli"/>
              </a:rPr>
              <a:t>Product-mask</a:t>
            </a:r>
          </a:p>
        </p:txBody>
      </p:sp>
      <p:sp>
        <p:nvSpPr>
          <p:cNvPr id="24" name="TextBox 24"/>
          <p:cNvSpPr txBox="1"/>
          <p:nvPr/>
        </p:nvSpPr>
        <p:spPr>
          <a:xfrm>
            <a:off x="10943056" y="9780014"/>
            <a:ext cx="1891606" cy="428691"/>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Muli"/>
                <a:ea typeface="Muli"/>
                <a:cs typeface="Muli"/>
                <a:sym typeface="Muli"/>
              </a:rPr>
              <a:t>Densepose</a:t>
            </a:r>
          </a:p>
        </p:txBody>
      </p:sp>
      <p:sp>
        <p:nvSpPr>
          <p:cNvPr id="25" name="TextBox 25"/>
          <p:cNvSpPr txBox="1"/>
          <p:nvPr/>
        </p:nvSpPr>
        <p:spPr>
          <a:xfrm>
            <a:off x="10127320" y="7057528"/>
            <a:ext cx="2182647" cy="428691"/>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Muli"/>
                <a:ea typeface="Muli"/>
                <a:cs typeface="Muli"/>
                <a:sym typeface="Muli"/>
              </a:rPr>
              <a:t>Image-parse</a:t>
            </a:r>
          </a:p>
        </p:txBody>
      </p:sp>
      <p:sp>
        <p:nvSpPr>
          <p:cNvPr id="26" name="TextBox 26"/>
          <p:cNvSpPr txBox="1"/>
          <p:nvPr/>
        </p:nvSpPr>
        <p:spPr>
          <a:xfrm>
            <a:off x="13917821" y="9767060"/>
            <a:ext cx="1738809" cy="428691"/>
          </a:xfrm>
          <a:prstGeom prst="rect">
            <a:avLst/>
          </a:prstGeom>
        </p:spPr>
        <p:txBody>
          <a:bodyPr lIns="0" tIns="0" rIns="0" bIns="0" rtlCol="0" anchor="t">
            <a:spAutoFit/>
          </a:bodyPr>
          <a:lstStyle/>
          <a:p>
            <a:pPr algn="ctr">
              <a:lnSpc>
                <a:spcPts val="3486"/>
              </a:lnSpc>
              <a:spcBef>
                <a:spcPct val="0"/>
              </a:spcBef>
            </a:pPr>
            <a:r>
              <a:rPr lang="en-US" sz="2905">
                <a:solidFill>
                  <a:srgbClr val="000000"/>
                </a:solidFill>
                <a:latin typeface="Muli"/>
                <a:ea typeface="Muli"/>
                <a:cs typeface="Muli"/>
                <a:sym typeface="Muli"/>
              </a:rPr>
              <a:t>Openpose</a:t>
            </a:r>
          </a:p>
        </p:txBody>
      </p:sp>
      <p:grpSp>
        <p:nvGrpSpPr>
          <p:cNvPr id="27" name="Group 27"/>
          <p:cNvGrpSpPr/>
          <p:nvPr/>
        </p:nvGrpSpPr>
        <p:grpSpPr>
          <a:xfrm>
            <a:off x="0" y="0"/>
            <a:ext cx="809951" cy="816072"/>
            <a:chOff x="0" y="0"/>
            <a:chExt cx="1079935" cy="1088096"/>
          </a:xfrm>
        </p:grpSpPr>
        <p:sp>
          <p:nvSpPr>
            <p:cNvPr id="28" name="Freeform 28"/>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9" name="TextBox 29"/>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19</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0287000"/>
            <a:chOff x="0" y="0"/>
            <a:chExt cx="21931366" cy="12336394"/>
          </a:xfrm>
        </p:grpSpPr>
        <p:sp>
          <p:nvSpPr>
            <p:cNvPr id="3" name="Freeform 3"/>
            <p:cNvSpPr/>
            <p:nvPr/>
          </p:nvSpPr>
          <p:spPr>
            <a:xfrm>
              <a:off x="0" y="0"/>
              <a:ext cx="21931396" cy="12336364"/>
            </a:xfrm>
            <a:custGeom>
              <a:avLst/>
              <a:gdLst/>
              <a:ahLst/>
              <a:cxnLst/>
              <a:rect l="l" t="t" r="r" b="b"/>
              <a:pathLst>
                <a:path w="21931396" h="12336364">
                  <a:moveTo>
                    <a:pt x="0" y="0"/>
                  </a:moveTo>
                  <a:lnTo>
                    <a:pt x="21931396" y="0"/>
                  </a:lnTo>
                  <a:lnTo>
                    <a:pt x="21931396" y="12336364"/>
                  </a:lnTo>
                  <a:lnTo>
                    <a:pt x="0" y="12336364"/>
                  </a:lnTo>
                  <a:close/>
                </a:path>
              </a:pathLst>
            </a:custGeom>
            <a:solidFill>
              <a:srgbClr val="FFC71C"/>
            </a:solidFill>
          </p:spPr>
        </p:sp>
      </p:grpSp>
      <p:grpSp>
        <p:nvGrpSpPr>
          <p:cNvPr id="4" name="Group 4"/>
          <p:cNvGrpSpPr/>
          <p:nvPr/>
        </p:nvGrpSpPr>
        <p:grpSpPr>
          <a:xfrm>
            <a:off x="5198980" y="238029"/>
            <a:ext cx="8120469" cy="901800"/>
            <a:chOff x="0" y="0"/>
            <a:chExt cx="10827292" cy="1202400"/>
          </a:xfrm>
        </p:grpSpPr>
        <p:sp>
          <p:nvSpPr>
            <p:cNvPr id="5" name="Freeform 5"/>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FFFF"/>
            </a:solidFill>
          </p:spPr>
        </p:sp>
      </p:grpSp>
      <p:sp>
        <p:nvSpPr>
          <p:cNvPr id="6" name="Freeform 6"/>
          <p:cNvSpPr/>
          <p:nvPr/>
        </p:nvSpPr>
        <p:spPr>
          <a:xfrm>
            <a:off x="1760775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6566986">
            <a:off x="16528830" y="9915800"/>
            <a:ext cx="2157840" cy="1078978"/>
            <a:chOff x="0" y="0"/>
            <a:chExt cx="2877120" cy="1438637"/>
          </a:xfrm>
        </p:grpSpPr>
        <p:sp>
          <p:nvSpPr>
            <p:cNvPr id="8" name="Freeform 8"/>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sp>
        <p:nvSpPr>
          <p:cNvPr id="9" name="TextBox 9"/>
          <p:cNvSpPr txBox="1"/>
          <p:nvPr/>
        </p:nvSpPr>
        <p:spPr>
          <a:xfrm>
            <a:off x="1872121" y="3966673"/>
            <a:ext cx="14867667" cy="3352205"/>
          </a:xfrm>
          <a:prstGeom prst="rect">
            <a:avLst/>
          </a:prstGeom>
        </p:spPr>
        <p:txBody>
          <a:bodyPr lIns="0" tIns="0" rIns="0" bIns="0" rtlCol="0" anchor="t">
            <a:spAutoFit/>
          </a:bodyPr>
          <a:lstStyle/>
          <a:p>
            <a:pPr algn="l">
              <a:lnSpc>
                <a:spcPts val="2955"/>
              </a:lnSpc>
            </a:pPr>
            <a:endParaRPr/>
          </a:p>
          <a:p>
            <a:pPr marL="531792" lvl="1" indent="-265896" algn="l">
              <a:lnSpc>
                <a:spcPts val="2955"/>
              </a:lnSpc>
              <a:buFont typeface="Arial"/>
              <a:buChar char="•"/>
            </a:pPr>
            <a:r>
              <a:rPr lang="en-US" sz="2463">
                <a:solidFill>
                  <a:srgbClr val="000000"/>
                </a:solidFill>
                <a:latin typeface="Fredoka"/>
                <a:ea typeface="Fredoka"/>
                <a:cs typeface="Fredoka"/>
                <a:sym typeface="Fredoka"/>
              </a:rPr>
              <a:t> After generating, A test pair is created with the clothing and user image.</a:t>
            </a:r>
          </a:p>
          <a:p>
            <a:pPr algn="l">
              <a:lnSpc>
                <a:spcPts val="2955"/>
              </a:lnSpc>
            </a:pPr>
            <a:endParaRPr lang="en-US" sz="2463">
              <a:solidFill>
                <a:srgbClr val="000000"/>
              </a:solidFill>
              <a:latin typeface="Fredoka"/>
              <a:ea typeface="Fredoka"/>
              <a:cs typeface="Fredoka"/>
              <a:sym typeface="Fredoka"/>
            </a:endParaRPr>
          </a:p>
          <a:p>
            <a:pPr marL="531792" lvl="1" indent="-265896" algn="l">
              <a:lnSpc>
                <a:spcPts val="2955"/>
              </a:lnSpc>
              <a:buFont typeface="Arial"/>
              <a:buChar char="•"/>
            </a:pPr>
            <a:r>
              <a:rPr lang="en-US" sz="2463">
                <a:solidFill>
                  <a:srgbClr val="000000"/>
                </a:solidFill>
                <a:latin typeface="Fredoka"/>
                <a:ea typeface="Fredoka"/>
                <a:cs typeface="Fredoka"/>
                <a:sym typeface="Fredoka"/>
              </a:rPr>
              <a:t>Thin Plate Spline (TPS) Transformation and Geometric Matching Networks (GMNs) warps the clothing image to align with the body shape and pose</a:t>
            </a:r>
          </a:p>
          <a:p>
            <a:pPr algn="l">
              <a:lnSpc>
                <a:spcPts val="2955"/>
              </a:lnSpc>
            </a:pPr>
            <a:endParaRPr lang="en-US" sz="2463">
              <a:solidFill>
                <a:srgbClr val="000000"/>
              </a:solidFill>
              <a:latin typeface="Fredoka"/>
              <a:ea typeface="Fredoka"/>
              <a:cs typeface="Fredoka"/>
              <a:sym typeface="Fredoka"/>
            </a:endParaRPr>
          </a:p>
          <a:p>
            <a:pPr marL="531792" lvl="1" indent="-265896" algn="l">
              <a:lnSpc>
                <a:spcPts val="2955"/>
              </a:lnSpc>
              <a:buFont typeface="Arial"/>
              <a:buChar char="•"/>
            </a:pPr>
            <a:r>
              <a:rPr lang="en-US" sz="2463">
                <a:solidFill>
                  <a:srgbClr val="000000"/>
                </a:solidFill>
                <a:latin typeface="Fredoka"/>
                <a:ea typeface="Fredoka"/>
                <a:cs typeface="Fredoka"/>
                <a:sym typeface="Fredoka"/>
              </a:rPr>
              <a:t>Image Synthesis: Combines inputs using GANs for realistic try-on.</a:t>
            </a:r>
          </a:p>
          <a:p>
            <a:pPr algn="l">
              <a:lnSpc>
                <a:spcPts val="2955"/>
              </a:lnSpc>
            </a:pPr>
            <a:endParaRPr lang="en-US" sz="2463">
              <a:solidFill>
                <a:srgbClr val="000000"/>
              </a:solidFill>
              <a:latin typeface="Fredoka"/>
              <a:ea typeface="Fredoka"/>
              <a:cs typeface="Fredoka"/>
              <a:sym typeface="Fredoka"/>
            </a:endParaRPr>
          </a:p>
          <a:p>
            <a:pPr marL="531792" lvl="1" indent="-265896" algn="l">
              <a:lnSpc>
                <a:spcPts val="2955"/>
              </a:lnSpc>
              <a:buFont typeface="Arial"/>
              <a:buChar char="•"/>
            </a:pPr>
            <a:r>
              <a:rPr lang="en-US" sz="2463">
                <a:solidFill>
                  <a:srgbClr val="000000"/>
                </a:solidFill>
                <a:latin typeface="Fredoka"/>
                <a:ea typeface="Fredoka"/>
                <a:cs typeface="Fredoka"/>
                <a:sym typeface="Fredoka"/>
              </a:rPr>
              <a:t>Outputs realistic trial images for user visualization.</a:t>
            </a:r>
          </a:p>
        </p:txBody>
      </p:sp>
      <p:sp>
        <p:nvSpPr>
          <p:cNvPr id="10" name="TextBox 10"/>
          <p:cNvSpPr txBox="1"/>
          <p:nvPr/>
        </p:nvSpPr>
        <p:spPr>
          <a:xfrm>
            <a:off x="582580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Special Feature</a:t>
            </a:r>
          </a:p>
        </p:txBody>
      </p:sp>
      <p:sp>
        <p:nvSpPr>
          <p:cNvPr id="11" name="TextBox 11"/>
          <p:cNvSpPr txBox="1"/>
          <p:nvPr/>
        </p:nvSpPr>
        <p:spPr>
          <a:xfrm>
            <a:off x="154668" y="2178170"/>
            <a:ext cx="6809723" cy="591030"/>
          </a:xfrm>
          <a:prstGeom prst="rect">
            <a:avLst/>
          </a:prstGeom>
        </p:spPr>
        <p:txBody>
          <a:bodyPr lIns="0" tIns="0" rIns="0" bIns="0" rtlCol="0" anchor="t">
            <a:spAutoFit/>
          </a:bodyPr>
          <a:lstStyle/>
          <a:p>
            <a:pPr algn="ctr">
              <a:lnSpc>
                <a:spcPts val="4702"/>
              </a:lnSpc>
              <a:spcBef>
                <a:spcPct val="0"/>
              </a:spcBef>
            </a:pPr>
            <a:r>
              <a:rPr lang="en-US" sz="3918">
                <a:solidFill>
                  <a:srgbClr val="000000"/>
                </a:solidFill>
                <a:latin typeface="Fredoka"/>
                <a:ea typeface="Fredoka"/>
                <a:cs typeface="Fredoka"/>
                <a:sym typeface="Fredoka"/>
              </a:rPr>
              <a:t>How the feature Works:</a:t>
            </a:r>
          </a:p>
        </p:txBody>
      </p:sp>
      <p:sp>
        <p:nvSpPr>
          <p:cNvPr id="12" name="Freeform 12"/>
          <p:cNvSpPr/>
          <p:nvPr/>
        </p:nvSpPr>
        <p:spPr>
          <a:xfrm>
            <a:off x="13006387" y="688929"/>
            <a:ext cx="2308835" cy="2249044"/>
          </a:xfrm>
          <a:custGeom>
            <a:avLst/>
            <a:gdLst/>
            <a:ahLst/>
            <a:cxnLst/>
            <a:rect l="l" t="t" r="r" b="b"/>
            <a:pathLst>
              <a:path w="2308835" h="2249044">
                <a:moveTo>
                  <a:pt x="0" y="0"/>
                </a:moveTo>
                <a:lnTo>
                  <a:pt x="2308834" y="0"/>
                </a:lnTo>
                <a:lnTo>
                  <a:pt x="2308834" y="2249044"/>
                </a:lnTo>
                <a:lnTo>
                  <a:pt x="0" y="2249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809951" cy="816072"/>
            <a:chOff x="0" y="0"/>
            <a:chExt cx="1079935" cy="1088096"/>
          </a:xfrm>
        </p:grpSpPr>
        <p:sp>
          <p:nvSpPr>
            <p:cNvPr id="14" name="Freeform 14"/>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20</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98980" y="238029"/>
            <a:ext cx="8120469" cy="901800"/>
            <a:chOff x="0" y="0"/>
            <a:chExt cx="10827292" cy="1202400"/>
          </a:xfrm>
        </p:grpSpPr>
        <p:sp>
          <p:nvSpPr>
            <p:cNvPr id="3" name="Freeform 3"/>
            <p:cNvSpPr/>
            <p:nvPr/>
          </p:nvSpPr>
          <p:spPr>
            <a:xfrm>
              <a:off x="0" y="0"/>
              <a:ext cx="10827292" cy="1202436"/>
            </a:xfrm>
            <a:custGeom>
              <a:avLst/>
              <a:gdLst/>
              <a:ahLst/>
              <a:cxnLst/>
              <a:rect l="l" t="t" r="r" b="b"/>
              <a:pathLst>
                <a:path w="10827292" h="1202436">
                  <a:moveTo>
                    <a:pt x="0" y="0"/>
                  </a:moveTo>
                  <a:lnTo>
                    <a:pt x="10827292" y="0"/>
                  </a:lnTo>
                  <a:lnTo>
                    <a:pt x="10827292" y="1202436"/>
                  </a:lnTo>
                  <a:lnTo>
                    <a:pt x="0" y="1202436"/>
                  </a:lnTo>
                  <a:close/>
                </a:path>
              </a:pathLst>
            </a:custGeom>
            <a:solidFill>
              <a:srgbClr val="FFC71C"/>
            </a:solidFill>
          </p:spPr>
        </p:sp>
      </p:grpSp>
      <p:sp>
        <p:nvSpPr>
          <p:cNvPr id="4" name="Freeform 4"/>
          <p:cNvSpPr/>
          <p:nvPr/>
        </p:nvSpPr>
        <p:spPr>
          <a:xfrm>
            <a:off x="1760775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120153">
            <a:off x="809611" y="-225164"/>
            <a:ext cx="2157840" cy="1078978"/>
            <a:chOff x="0" y="0"/>
            <a:chExt cx="2877120" cy="1438637"/>
          </a:xfrm>
        </p:grpSpPr>
        <p:sp>
          <p:nvSpPr>
            <p:cNvPr id="6" name="Freeform 6"/>
            <p:cNvSpPr/>
            <p:nvPr/>
          </p:nvSpPr>
          <p:spPr>
            <a:xfrm>
              <a:off x="0" y="0"/>
              <a:ext cx="2877185" cy="1438656"/>
            </a:xfrm>
            <a:custGeom>
              <a:avLst/>
              <a:gdLst/>
              <a:ahLst/>
              <a:cxnLst/>
              <a:rect l="l" t="t" r="r" b="b"/>
              <a:pathLst>
                <a:path w="2877185" h="1438656">
                  <a:moveTo>
                    <a:pt x="0" y="0"/>
                  </a:moveTo>
                  <a:cubicBezTo>
                    <a:pt x="0" y="793115"/>
                    <a:pt x="645287" y="1438656"/>
                    <a:pt x="1438656" y="1438656"/>
                  </a:cubicBezTo>
                  <a:cubicBezTo>
                    <a:pt x="2231898" y="1438656"/>
                    <a:pt x="2877185" y="793115"/>
                    <a:pt x="2877185" y="0"/>
                  </a:cubicBezTo>
                  <a:lnTo>
                    <a:pt x="2227580" y="0"/>
                  </a:lnTo>
                  <a:cubicBezTo>
                    <a:pt x="2227580" y="434975"/>
                    <a:pt x="1873504" y="788797"/>
                    <a:pt x="1438656" y="788797"/>
                  </a:cubicBezTo>
                  <a:cubicBezTo>
                    <a:pt x="1003681" y="788797"/>
                    <a:pt x="649478" y="434975"/>
                    <a:pt x="649478" y="0"/>
                  </a:cubicBezTo>
                  <a:close/>
                </a:path>
              </a:pathLst>
            </a:custGeom>
            <a:solidFill>
              <a:srgbClr val="000000"/>
            </a:solidFill>
          </p:spPr>
        </p:sp>
      </p:grpSp>
      <p:sp>
        <p:nvSpPr>
          <p:cNvPr id="7" name="TextBox 7"/>
          <p:cNvSpPr txBox="1"/>
          <p:nvPr/>
        </p:nvSpPr>
        <p:spPr>
          <a:xfrm>
            <a:off x="5825807" y="314325"/>
            <a:ext cx="6268999" cy="714375"/>
          </a:xfrm>
          <a:prstGeom prst="rect">
            <a:avLst/>
          </a:prstGeom>
        </p:spPr>
        <p:txBody>
          <a:bodyPr lIns="0" tIns="0" rIns="0" bIns="0" rtlCol="0" anchor="t">
            <a:spAutoFit/>
          </a:bodyPr>
          <a:lstStyle/>
          <a:p>
            <a:pPr algn="ctr">
              <a:lnSpc>
                <a:spcPts val="5627"/>
              </a:lnSpc>
            </a:pPr>
            <a:r>
              <a:rPr lang="en-US" sz="4689">
                <a:solidFill>
                  <a:srgbClr val="000000"/>
                </a:solidFill>
                <a:latin typeface="Fredoka"/>
                <a:ea typeface="Fredoka"/>
                <a:cs typeface="Fredoka"/>
                <a:sym typeface="Fredoka"/>
              </a:rPr>
              <a:t>Methodology</a:t>
            </a:r>
          </a:p>
        </p:txBody>
      </p:sp>
      <p:sp>
        <p:nvSpPr>
          <p:cNvPr id="8" name="TextBox 8"/>
          <p:cNvSpPr txBox="1"/>
          <p:nvPr/>
        </p:nvSpPr>
        <p:spPr>
          <a:xfrm>
            <a:off x="3406545" y="2689872"/>
            <a:ext cx="12917621" cy="876432"/>
          </a:xfrm>
          <a:prstGeom prst="rect">
            <a:avLst/>
          </a:prstGeom>
        </p:spPr>
        <p:txBody>
          <a:bodyPr lIns="0" tIns="0" rIns="0" bIns="0" rtlCol="0" anchor="t">
            <a:spAutoFit/>
          </a:bodyPr>
          <a:lstStyle/>
          <a:p>
            <a:pPr marL="627254" lvl="1" indent="-313627" algn="l">
              <a:lnSpc>
                <a:spcPts val="3486"/>
              </a:lnSpc>
              <a:buFont typeface="Arial"/>
              <a:buChar char="•"/>
            </a:pPr>
            <a:r>
              <a:rPr lang="en-US" sz="2905">
                <a:solidFill>
                  <a:srgbClr val="000000"/>
                </a:solidFill>
                <a:latin typeface="Fredoka"/>
                <a:ea typeface="Fredoka"/>
                <a:cs typeface="Fredoka"/>
                <a:sym typeface="Fredoka"/>
              </a:rPr>
              <a:t>Database Management</a:t>
            </a:r>
          </a:p>
          <a:p>
            <a:pPr algn="ctr">
              <a:lnSpc>
                <a:spcPts val="3486"/>
              </a:lnSpc>
              <a:spcBef>
                <a:spcPct val="0"/>
              </a:spcBef>
            </a:pPr>
            <a:r>
              <a:rPr lang="en-US" sz="2905">
                <a:solidFill>
                  <a:srgbClr val="000000"/>
                </a:solidFill>
                <a:latin typeface="Muli"/>
                <a:ea typeface="Muli"/>
                <a:cs typeface="Muli"/>
                <a:sym typeface="Muli"/>
              </a:rPr>
              <a:t>MongoDB for efficient storage and retrieval of user, product, and order data.</a:t>
            </a:r>
          </a:p>
        </p:txBody>
      </p:sp>
      <p:sp>
        <p:nvSpPr>
          <p:cNvPr id="9" name="TextBox 9"/>
          <p:cNvSpPr txBox="1"/>
          <p:nvPr/>
        </p:nvSpPr>
        <p:spPr>
          <a:xfrm>
            <a:off x="3453335" y="4278650"/>
            <a:ext cx="11013943" cy="1314649"/>
          </a:xfrm>
          <a:prstGeom prst="rect">
            <a:avLst/>
          </a:prstGeom>
        </p:spPr>
        <p:txBody>
          <a:bodyPr lIns="0" tIns="0" rIns="0" bIns="0" rtlCol="0" anchor="t">
            <a:spAutoFit/>
          </a:bodyPr>
          <a:lstStyle/>
          <a:p>
            <a:pPr marL="627254" lvl="1" indent="-313627" algn="l">
              <a:lnSpc>
                <a:spcPts val="3486"/>
              </a:lnSpc>
              <a:buFont typeface="Arial"/>
              <a:buChar char="•"/>
            </a:pPr>
            <a:r>
              <a:rPr lang="en-US" sz="2905">
                <a:solidFill>
                  <a:srgbClr val="000000"/>
                </a:solidFill>
                <a:latin typeface="Fredoka"/>
                <a:ea typeface="Fredoka"/>
                <a:cs typeface="Fredoka"/>
                <a:sym typeface="Fredoka"/>
              </a:rPr>
              <a:t>User Interface Development</a:t>
            </a:r>
          </a:p>
          <a:p>
            <a:pPr algn="l">
              <a:lnSpc>
                <a:spcPts val="3486"/>
              </a:lnSpc>
              <a:spcBef>
                <a:spcPct val="0"/>
              </a:spcBef>
            </a:pPr>
            <a:r>
              <a:rPr lang="en-US" sz="2905">
                <a:solidFill>
                  <a:srgbClr val="000000"/>
                </a:solidFill>
                <a:latin typeface="Muli"/>
                <a:ea typeface="Muli"/>
                <a:cs typeface="Muli"/>
                <a:sym typeface="Muli"/>
              </a:rPr>
              <a:t>Frontend: React.js for a responsive and interactive user interface.</a:t>
            </a:r>
          </a:p>
          <a:p>
            <a:pPr algn="l">
              <a:lnSpc>
                <a:spcPts val="3486"/>
              </a:lnSpc>
              <a:spcBef>
                <a:spcPct val="0"/>
              </a:spcBef>
            </a:pPr>
            <a:r>
              <a:rPr lang="en-US" sz="2905">
                <a:solidFill>
                  <a:srgbClr val="000000"/>
                </a:solidFill>
                <a:latin typeface="Muli"/>
                <a:ea typeface="Muli"/>
                <a:cs typeface="Muli"/>
                <a:sym typeface="Muli"/>
              </a:rPr>
              <a:t>Backend: Node.js with Express for handling API requests.</a:t>
            </a:r>
          </a:p>
        </p:txBody>
      </p:sp>
      <p:sp>
        <p:nvSpPr>
          <p:cNvPr id="10" name="TextBox 10"/>
          <p:cNvSpPr txBox="1"/>
          <p:nvPr/>
        </p:nvSpPr>
        <p:spPr>
          <a:xfrm>
            <a:off x="3663274" y="6305645"/>
            <a:ext cx="11935851" cy="1314649"/>
          </a:xfrm>
          <a:prstGeom prst="rect">
            <a:avLst/>
          </a:prstGeom>
        </p:spPr>
        <p:txBody>
          <a:bodyPr lIns="0" tIns="0" rIns="0" bIns="0" rtlCol="0" anchor="t">
            <a:spAutoFit/>
          </a:bodyPr>
          <a:lstStyle/>
          <a:p>
            <a:pPr marL="627254" lvl="1" indent="-313627" algn="l">
              <a:lnSpc>
                <a:spcPts val="3486"/>
              </a:lnSpc>
              <a:buFont typeface="Arial"/>
              <a:buChar char="•"/>
            </a:pPr>
            <a:r>
              <a:rPr lang="en-US" sz="2905">
                <a:solidFill>
                  <a:srgbClr val="000000"/>
                </a:solidFill>
                <a:latin typeface="Fredoka"/>
                <a:ea typeface="Fredoka"/>
                <a:cs typeface="Fredoka"/>
                <a:sym typeface="Fredoka"/>
              </a:rPr>
              <a:t>AI Training</a:t>
            </a:r>
          </a:p>
          <a:p>
            <a:pPr algn="l">
              <a:lnSpc>
                <a:spcPts val="3486"/>
              </a:lnSpc>
              <a:spcBef>
                <a:spcPct val="0"/>
              </a:spcBef>
            </a:pPr>
            <a:r>
              <a:rPr lang="en-US" sz="2905">
                <a:solidFill>
                  <a:srgbClr val="000000"/>
                </a:solidFill>
                <a:latin typeface="Muli"/>
                <a:ea typeface="Muli"/>
                <a:cs typeface="Muli"/>
                <a:sym typeface="Muli"/>
              </a:rPr>
              <a:t>Zolando_HD_resized dataset utilized for virtual try-on feature.</a:t>
            </a:r>
          </a:p>
          <a:p>
            <a:pPr algn="l">
              <a:lnSpc>
                <a:spcPts val="3486"/>
              </a:lnSpc>
              <a:spcBef>
                <a:spcPct val="0"/>
              </a:spcBef>
            </a:pPr>
            <a:r>
              <a:rPr lang="en-US" sz="2905">
                <a:solidFill>
                  <a:srgbClr val="000000"/>
                </a:solidFill>
                <a:latin typeface="Muli"/>
                <a:ea typeface="Muli"/>
                <a:cs typeface="Muli"/>
                <a:sym typeface="Muli"/>
              </a:rPr>
              <a:t>Machine learning models trained to map clothing items to user photos.</a:t>
            </a:r>
          </a:p>
        </p:txBody>
      </p:sp>
      <p:grpSp>
        <p:nvGrpSpPr>
          <p:cNvPr id="11" name="Group 11"/>
          <p:cNvGrpSpPr/>
          <p:nvPr/>
        </p:nvGrpSpPr>
        <p:grpSpPr>
          <a:xfrm>
            <a:off x="0" y="0"/>
            <a:ext cx="809951" cy="816072"/>
            <a:chOff x="0" y="0"/>
            <a:chExt cx="1079935" cy="1088096"/>
          </a:xfrm>
        </p:grpSpPr>
        <p:sp>
          <p:nvSpPr>
            <p:cNvPr id="12" name="Freeform 12"/>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21</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C71C"/>
            </a:solidFill>
          </p:spPr>
        </p:sp>
      </p:grpSp>
      <p:grpSp>
        <p:nvGrpSpPr>
          <p:cNvPr id="4" name="Group 4"/>
          <p:cNvGrpSpPr/>
          <p:nvPr/>
        </p:nvGrpSpPr>
        <p:grpSpPr>
          <a:xfrm rot="-10800000">
            <a:off x="2" y="-182798"/>
            <a:ext cx="2721848" cy="2721848"/>
            <a:chOff x="0" y="0"/>
            <a:chExt cx="3629131" cy="3629131"/>
          </a:xfrm>
        </p:grpSpPr>
        <p:sp>
          <p:nvSpPr>
            <p:cNvPr id="5" name="Freeform 5"/>
            <p:cNvSpPr/>
            <p:nvPr/>
          </p:nvSpPr>
          <p:spPr>
            <a:xfrm>
              <a:off x="127" y="127"/>
              <a:ext cx="3629025" cy="3629025"/>
            </a:xfrm>
            <a:custGeom>
              <a:avLst/>
              <a:gdLst/>
              <a:ahLst/>
              <a:cxnLst/>
              <a:rect l="l" t="t" r="r" b="b"/>
              <a:pathLst>
                <a:path w="3629025" h="3629025">
                  <a:moveTo>
                    <a:pt x="3629025" y="0"/>
                  </a:moveTo>
                  <a:cubicBezTo>
                    <a:pt x="1624711" y="0"/>
                    <a:pt x="0" y="1624711"/>
                    <a:pt x="0" y="3629025"/>
                  </a:cubicBezTo>
                  <a:lnTo>
                    <a:pt x="2000123" y="3629025"/>
                  </a:lnTo>
                  <a:cubicBezTo>
                    <a:pt x="2000123" y="2729484"/>
                    <a:pt x="2729484" y="2000123"/>
                    <a:pt x="3629025" y="2000123"/>
                  </a:cubicBezTo>
                  <a:lnTo>
                    <a:pt x="3629025" y="0"/>
                  </a:lnTo>
                  <a:close/>
                </a:path>
              </a:pathLst>
            </a:custGeom>
            <a:solidFill>
              <a:srgbClr val="000000"/>
            </a:solidFill>
          </p:spPr>
        </p:sp>
      </p:grpSp>
      <p:sp>
        <p:nvSpPr>
          <p:cNvPr id="6" name="Freeform 6"/>
          <p:cNvSpPr/>
          <p:nvPr/>
        </p:nvSpPr>
        <p:spPr>
          <a:xfrm rot="-10800000">
            <a:off x="17927430" y="-173498"/>
            <a:ext cx="262599" cy="1503978"/>
          </a:xfrm>
          <a:custGeom>
            <a:avLst/>
            <a:gdLst/>
            <a:ahLst/>
            <a:cxnLst/>
            <a:rect l="l" t="t" r="r" b="b"/>
            <a:pathLst>
              <a:path w="262599" h="1503978">
                <a:moveTo>
                  <a:pt x="0" y="0"/>
                </a:moveTo>
                <a:lnTo>
                  <a:pt x="262599" y="0"/>
                </a:lnTo>
                <a:lnTo>
                  <a:pt x="262599" y="1503977"/>
                </a:lnTo>
                <a:lnTo>
                  <a:pt x="0" y="15039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570120" y="2438822"/>
            <a:ext cx="2465343" cy="826017"/>
          </a:xfrm>
          <a:custGeom>
            <a:avLst/>
            <a:gdLst/>
            <a:ahLst/>
            <a:cxnLst/>
            <a:rect l="l" t="t" r="r" b="b"/>
            <a:pathLst>
              <a:path w="2465343" h="826017">
                <a:moveTo>
                  <a:pt x="0" y="0"/>
                </a:moveTo>
                <a:lnTo>
                  <a:pt x="2465343" y="0"/>
                </a:lnTo>
                <a:lnTo>
                  <a:pt x="2465343" y="826017"/>
                </a:lnTo>
                <a:lnTo>
                  <a:pt x="0" y="826017"/>
                </a:lnTo>
                <a:lnTo>
                  <a:pt x="0" y="0"/>
                </a:lnTo>
                <a:close/>
              </a:path>
            </a:pathLst>
          </a:custGeom>
          <a:blipFill>
            <a:blip r:embed="rId5"/>
            <a:stretch>
              <a:fillRect/>
            </a:stretch>
          </a:blipFill>
        </p:spPr>
      </p:sp>
      <p:sp>
        <p:nvSpPr>
          <p:cNvPr id="8" name="Freeform 8"/>
          <p:cNvSpPr/>
          <p:nvPr/>
        </p:nvSpPr>
        <p:spPr>
          <a:xfrm>
            <a:off x="8342958" y="3647195"/>
            <a:ext cx="2919666" cy="1277637"/>
          </a:xfrm>
          <a:custGeom>
            <a:avLst/>
            <a:gdLst/>
            <a:ahLst/>
            <a:cxnLst/>
            <a:rect l="l" t="t" r="r" b="b"/>
            <a:pathLst>
              <a:path w="2919666" h="1277637">
                <a:moveTo>
                  <a:pt x="0" y="0"/>
                </a:moveTo>
                <a:lnTo>
                  <a:pt x="2919667" y="0"/>
                </a:lnTo>
                <a:lnTo>
                  <a:pt x="2919667" y="1277637"/>
                </a:lnTo>
                <a:lnTo>
                  <a:pt x="0" y="1277637"/>
                </a:lnTo>
                <a:lnTo>
                  <a:pt x="0" y="0"/>
                </a:lnTo>
                <a:close/>
              </a:path>
            </a:pathLst>
          </a:custGeom>
          <a:blipFill>
            <a:blip r:embed="rId6"/>
            <a:stretch>
              <a:fillRect t="-26035" b="-26035"/>
            </a:stretch>
          </a:blipFill>
        </p:spPr>
      </p:sp>
      <p:sp>
        <p:nvSpPr>
          <p:cNvPr id="9" name="Freeform 9"/>
          <p:cNvSpPr/>
          <p:nvPr/>
        </p:nvSpPr>
        <p:spPr>
          <a:xfrm>
            <a:off x="8342958" y="5305832"/>
            <a:ext cx="3094256" cy="817822"/>
          </a:xfrm>
          <a:custGeom>
            <a:avLst/>
            <a:gdLst/>
            <a:ahLst/>
            <a:cxnLst/>
            <a:rect l="l" t="t" r="r" b="b"/>
            <a:pathLst>
              <a:path w="3094256" h="817822">
                <a:moveTo>
                  <a:pt x="0" y="0"/>
                </a:moveTo>
                <a:lnTo>
                  <a:pt x="3094256" y="0"/>
                </a:lnTo>
                <a:lnTo>
                  <a:pt x="3094256" y="817822"/>
                </a:lnTo>
                <a:lnTo>
                  <a:pt x="0" y="817822"/>
                </a:lnTo>
                <a:lnTo>
                  <a:pt x="0" y="0"/>
                </a:lnTo>
                <a:close/>
              </a:path>
            </a:pathLst>
          </a:custGeom>
          <a:blipFill>
            <a:blip r:embed="rId7"/>
            <a:stretch>
              <a:fillRect t="-36610" b="-36610"/>
            </a:stretch>
          </a:blipFill>
        </p:spPr>
      </p:sp>
      <p:sp>
        <p:nvSpPr>
          <p:cNvPr id="10" name="Freeform 10"/>
          <p:cNvSpPr/>
          <p:nvPr/>
        </p:nvSpPr>
        <p:spPr>
          <a:xfrm>
            <a:off x="8342958" y="6733145"/>
            <a:ext cx="2240352" cy="556362"/>
          </a:xfrm>
          <a:custGeom>
            <a:avLst/>
            <a:gdLst/>
            <a:ahLst/>
            <a:cxnLst/>
            <a:rect l="l" t="t" r="r" b="b"/>
            <a:pathLst>
              <a:path w="2240352" h="556362">
                <a:moveTo>
                  <a:pt x="0" y="0"/>
                </a:moveTo>
                <a:lnTo>
                  <a:pt x="2240353" y="0"/>
                </a:lnTo>
                <a:lnTo>
                  <a:pt x="2240353" y="556362"/>
                </a:lnTo>
                <a:lnTo>
                  <a:pt x="0" y="556362"/>
                </a:lnTo>
                <a:lnTo>
                  <a:pt x="0" y="0"/>
                </a:lnTo>
                <a:close/>
              </a:path>
            </a:pathLst>
          </a:custGeom>
          <a:blipFill>
            <a:blip r:embed="rId8"/>
            <a:stretch>
              <a:fillRect/>
            </a:stretch>
          </a:blipFill>
        </p:spPr>
      </p:sp>
      <p:sp>
        <p:nvSpPr>
          <p:cNvPr id="11" name="Freeform 11"/>
          <p:cNvSpPr/>
          <p:nvPr/>
        </p:nvSpPr>
        <p:spPr>
          <a:xfrm>
            <a:off x="10964311" y="6486204"/>
            <a:ext cx="2621816" cy="1011340"/>
          </a:xfrm>
          <a:custGeom>
            <a:avLst/>
            <a:gdLst/>
            <a:ahLst/>
            <a:cxnLst/>
            <a:rect l="l" t="t" r="r" b="b"/>
            <a:pathLst>
              <a:path w="2621816" h="1011340">
                <a:moveTo>
                  <a:pt x="0" y="0"/>
                </a:moveTo>
                <a:lnTo>
                  <a:pt x="2621816" y="0"/>
                </a:lnTo>
                <a:lnTo>
                  <a:pt x="2621816" y="1011340"/>
                </a:lnTo>
                <a:lnTo>
                  <a:pt x="0" y="1011340"/>
                </a:lnTo>
                <a:lnTo>
                  <a:pt x="0" y="0"/>
                </a:lnTo>
                <a:close/>
              </a:path>
            </a:pathLst>
          </a:custGeom>
          <a:blipFill>
            <a:blip r:embed="rId9"/>
            <a:stretch>
              <a:fillRect l="-13264" t="-25982" r="-13727" b="-30547"/>
            </a:stretch>
          </a:blipFill>
        </p:spPr>
      </p:sp>
      <p:sp>
        <p:nvSpPr>
          <p:cNvPr id="12" name="Freeform 12"/>
          <p:cNvSpPr/>
          <p:nvPr/>
        </p:nvSpPr>
        <p:spPr>
          <a:xfrm>
            <a:off x="8342958" y="7947081"/>
            <a:ext cx="2240352" cy="654295"/>
          </a:xfrm>
          <a:custGeom>
            <a:avLst/>
            <a:gdLst/>
            <a:ahLst/>
            <a:cxnLst/>
            <a:rect l="l" t="t" r="r" b="b"/>
            <a:pathLst>
              <a:path w="2240352" h="654295">
                <a:moveTo>
                  <a:pt x="0" y="0"/>
                </a:moveTo>
                <a:lnTo>
                  <a:pt x="2240353" y="0"/>
                </a:lnTo>
                <a:lnTo>
                  <a:pt x="2240353" y="654295"/>
                </a:lnTo>
                <a:lnTo>
                  <a:pt x="0" y="654295"/>
                </a:lnTo>
                <a:lnTo>
                  <a:pt x="0" y="0"/>
                </a:lnTo>
                <a:close/>
              </a:path>
            </a:pathLst>
          </a:custGeom>
          <a:blipFill>
            <a:blip r:embed="rId10"/>
            <a:stretch>
              <a:fillRect l="-5992" t="-25905" r="-5020" b="-25713"/>
            </a:stretch>
          </a:blipFill>
        </p:spPr>
      </p:sp>
      <p:sp>
        <p:nvSpPr>
          <p:cNvPr id="13" name="Freeform 13"/>
          <p:cNvSpPr/>
          <p:nvPr/>
        </p:nvSpPr>
        <p:spPr>
          <a:xfrm>
            <a:off x="10810236" y="7764626"/>
            <a:ext cx="925286" cy="963839"/>
          </a:xfrm>
          <a:custGeom>
            <a:avLst/>
            <a:gdLst/>
            <a:ahLst/>
            <a:cxnLst/>
            <a:rect l="l" t="t" r="r" b="b"/>
            <a:pathLst>
              <a:path w="925286" h="963839">
                <a:moveTo>
                  <a:pt x="0" y="0"/>
                </a:moveTo>
                <a:lnTo>
                  <a:pt x="925286" y="0"/>
                </a:lnTo>
                <a:lnTo>
                  <a:pt x="925286" y="963839"/>
                </a:lnTo>
                <a:lnTo>
                  <a:pt x="0" y="96383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1964122" y="7792309"/>
            <a:ext cx="1779948" cy="809067"/>
          </a:xfrm>
          <a:custGeom>
            <a:avLst/>
            <a:gdLst/>
            <a:ahLst/>
            <a:cxnLst/>
            <a:rect l="l" t="t" r="r" b="b"/>
            <a:pathLst>
              <a:path w="1779948" h="809067">
                <a:moveTo>
                  <a:pt x="0" y="0"/>
                </a:moveTo>
                <a:lnTo>
                  <a:pt x="1779948" y="0"/>
                </a:lnTo>
                <a:lnTo>
                  <a:pt x="1779948" y="809067"/>
                </a:lnTo>
                <a:lnTo>
                  <a:pt x="0" y="8090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1517875" y="1330479"/>
            <a:ext cx="15252150" cy="485841"/>
          </a:xfrm>
          <a:prstGeom prst="rect">
            <a:avLst/>
          </a:prstGeom>
        </p:spPr>
        <p:txBody>
          <a:bodyPr lIns="0" tIns="0" rIns="0" bIns="0" rtlCol="0" anchor="t">
            <a:spAutoFit/>
          </a:bodyPr>
          <a:lstStyle/>
          <a:p>
            <a:pPr algn="ctr">
              <a:lnSpc>
                <a:spcPts val="3840"/>
              </a:lnSpc>
            </a:pPr>
            <a:r>
              <a:rPr lang="en-US" sz="3200">
                <a:solidFill>
                  <a:srgbClr val="434343"/>
                </a:solidFill>
                <a:latin typeface="Fredoka"/>
                <a:ea typeface="Fredoka"/>
                <a:cs typeface="Fredoka"/>
                <a:sym typeface="Fredoka"/>
              </a:rPr>
              <a:t>Tecnology Used</a:t>
            </a:r>
          </a:p>
        </p:txBody>
      </p:sp>
      <p:sp>
        <p:nvSpPr>
          <p:cNvPr id="16" name="TextBox 16"/>
          <p:cNvSpPr txBox="1"/>
          <p:nvPr/>
        </p:nvSpPr>
        <p:spPr>
          <a:xfrm>
            <a:off x="6058819" y="2623980"/>
            <a:ext cx="1986444" cy="455702"/>
          </a:xfrm>
          <a:prstGeom prst="rect">
            <a:avLst/>
          </a:prstGeom>
        </p:spPr>
        <p:txBody>
          <a:bodyPr lIns="0" tIns="0" rIns="0" bIns="0" rtlCol="0" anchor="t">
            <a:spAutoFit/>
          </a:bodyPr>
          <a:lstStyle/>
          <a:p>
            <a:pPr algn="ctr">
              <a:lnSpc>
                <a:spcPts val="3601"/>
              </a:lnSpc>
              <a:spcBef>
                <a:spcPct val="0"/>
              </a:spcBef>
            </a:pPr>
            <a:r>
              <a:rPr lang="en-US" sz="3001">
                <a:solidFill>
                  <a:srgbClr val="434343"/>
                </a:solidFill>
                <a:latin typeface="Fredoka"/>
                <a:ea typeface="Fredoka"/>
                <a:cs typeface="Fredoka"/>
                <a:sym typeface="Fredoka"/>
              </a:rPr>
              <a:t>Frontend- </a:t>
            </a:r>
          </a:p>
        </p:txBody>
      </p:sp>
      <p:sp>
        <p:nvSpPr>
          <p:cNvPr id="17" name="TextBox 17"/>
          <p:cNvSpPr txBox="1"/>
          <p:nvPr/>
        </p:nvSpPr>
        <p:spPr>
          <a:xfrm>
            <a:off x="6145368" y="4058162"/>
            <a:ext cx="1813345" cy="455702"/>
          </a:xfrm>
          <a:prstGeom prst="rect">
            <a:avLst/>
          </a:prstGeom>
        </p:spPr>
        <p:txBody>
          <a:bodyPr lIns="0" tIns="0" rIns="0" bIns="0" rtlCol="0" anchor="t">
            <a:spAutoFit/>
          </a:bodyPr>
          <a:lstStyle/>
          <a:p>
            <a:pPr algn="ctr">
              <a:lnSpc>
                <a:spcPts val="3601"/>
              </a:lnSpc>
              <a:spcBef>
                <a:spcPct val="0"/>
              </a:spcBef>
            </a:pPr>
            <a:r>
              <a:rPr lang="en-US" sz="3001">
                <a:solidFill>
                  <a:srgbClr val="434343"/>
                </a:solidFill>
                <a:latin typeface="Fredoka"/>
                <a:ea typeface="Fredoka"/>
                <a:cs typeface="Fredoka"/>
                <a:sym typeface="Fredoka"/>
              </a:rPr>
              <a:t>Backend- </a:t>
            </a:r>
          </a:p>
        </p:txBody>
      </p:sp>
      <p:sp>
        <p:nvSpPr>
          <p:cNvPr id="18" name="TextBox 18"/>
          <p:cNvSpPr txBox="1"/>
          <p:nvPr/>
        </p:nvSpPr>
        <p:spPr>
          <a:xfrm>
            <a:off x="6093951" y="5494939"/>
            <a:ext cx="1916180" cy="455702"/>
          </a:xfrm>
          <a:prstGeom prst="rect">
            <a:avLst/>
          </a:prstGeom>
        </p:spPr>
        <p:txBody>
          <a:bodyPr lIns="0" tIns="0" rIns="0" bIns="0" rtlCol="0" anchor="t">
            <a:spAutoFit/>
          </a:bodyPr>
          <a:lstStyle/>
          <a:p>
            <a:pPr algn="ctr">
              <a:lnSpc>
                <a:spcPts val="3601"/>
              </a:lnSpc>
              <a:spcBef>
                <a:spcPct val="0"/>
              </a:spcBef>
            </a:pPr>
            <a:r>
              <a:rPr lang="en-US" sz="3001">
                <a:solidFill>
                  <a:srgbClr val="434343"/>
                </a:solidFill>
                <a:latin typeface="Fredoka"/>
                <a:ea typeface="Fredoka"/>
                <a:cs typeface="Fredoka"/>
                <a:sym typeface="Fredoka"/>
              </a:rPr>
              <a:t>Database-</a:t>
            </a:r>
          </a:p>
        </p:txBody>
      </p:sp>
      <p:sp>
        <p:nvSpPr>
          <p:cNvPr id="19" name="TextBox 19"/>
          <p:cNvSpPr txBox="1"/>
          <p:nvPr/>
        </p:nvSpPr>
        <p:spPr>
          <a:xfrm>
            <a:off x="4744026" y="6760266"/>
            <a:ext cx="3485574" cy="438216"/>
          </a:xfrm>
          <a:prstGeom prst="rect">
            <a:avLst/>
          </a:prstGeom>
        </p:spPr>
        <p:txBody>
          <a:bodyPr wrap="square" lIns="0" tIns="0" rIns="0" bIns="0" rtlCol="0" anchor="t">
            <a:spAutoFit/>
          </a:bodyPr>
          <a:lstStyle/>
          <a:p>
            <a:pPr algn="ctr">
              <a:lnSpc>
                <a:spcPts val="3486"/>
              </a:lnSpc>
              <a:spcBef>
                <a:spcPct val="0"/>
              </a:spcBef>
            </a:pPr>
            <a:r>
              <a:rPr lang="en-US" sz="2905" dirty="0">
                <a:solidFill>
                  <a:srgbClr val="434343"/>
                </a:solidFill>
                <a:latin typeface="Fredoka"/>
                <a:ea typeface="Fredoka"/>
                <a:cs typeface="Fredoka"/>
                <a:sym typeface="Fredoka"/>
              </a:rPr>
              <a:t>Machine learning-</a:t>
            </a:r>
          </a:p>
        </p:txBody>
      </p:sp>
      <p:sp>
        <p:nvSpPr>
          <p:cNvPr id="20" name="TextBox 20"/>
          <p:cNvSpPr txBox="1"/>
          <p:nvPr/>
        </p:nvSpPr>
        <p:spPr>
          <a:xfrm>
            <a:off x="4144910" y="8027437"/>
            <a:ext cx="4198048" cy="438216"/>
          </a:xfrm>
          <a:prstGeom prst="rect">
            <a:avLst/>
          </a:prstGeom>
        </p:spPr>
        <p:txBody>
          <a:bodyPr wrap="square" lIns="0" tIns="0" rIns="0" bIns="0" rtlCol="0" anchor="t">
            <a:spAutoFit/>
          </a:bodyPr>
          <a:lstStyle/>
          <a:p>
            <a:pPr algn="ctr">
              <a:lnSpc>
                <a:spcPts val="3486"/>
              </a:lnSpc>
              <a:spcBef>
                <a:spcPct val="0"/>
              </a:spcBef>
            </a:pPr>
            <a:r>
              <a:rPr lang="en-US" sz="2905" dirty="0">
                <a:solidFill>
                  <a:srgbClr val="434343"/>
                </a:solidFill>
                <a:latin typeface="Fredoka"/>
                <a:ea typeface="Fredoka"/>
                <a:cs typeface="Fredoka"/>
                <a:sym typeface="Fredoka"/>
              </a:rPr>
              <a:t>Tools and Platforms-</a:t>
            </a:r>
          </a:p>
        </p:txBody>
      </p:sp>
      <p:grpSp>
        <p:nvGrpSpPr>
          <p:cNvPr id="21" name="Group 21"/>
          <p:cNvGrpSpPr/>
          <p:nvPr/>
        </p:nvGrpSpPr>
        <p:grpSpPr>
          <a:xfrm rot="-5400000">
            <a:off x="16653824" y="9254618"/>
            <a:ext cx="1907848" cy="191896"/>
            <a:chOff x="0" y="0"/>
            <a:chExt cx="2543797" cy="255861"/>
          </a:xfrm>
        </p:grpSpPr>
        <p:sp>
          <p:nvSpPr>
            <p:cNvPr id="22" name="Freeform 22"/>
            <p:cNvSpPr/>
            <p:nvPr/>
          </p:nvSpPr>
          <p:spPr>
            <a:xfrm>
              <a:off x="0" y="0"/>
              <a:ext cx="2543810" cy="255651"/>
            </a:xfrm>
            <a:custGeom>
              <a:avLst/>
              <a:gdLst/>
              <a:ahLst/>
              <a:cxnLst/>
              <a:rect l="l" t="t" r="r" b="b"/>
              <a:pathLst>
                <a:path w="2543810" h="255651">
                  <a:moveTo>
                    <a:pt x="0" y="0"/>
                  </a:moveTo>
                  <a:lnTo>
                    <a:pt x="0" y="255651"/>
                  </a:lnTo>
                  <a:lnTo>
                    <a:pt x="2543810" y="255651"/>
                  </a:lnTo>
                  <a:lnTo>
                    <a:pt x="2543810" y="0"/>
                  </a:lnTo>
                  <a:close/>
                </a:path>
              </a:pathLst>
            </a:custGeom>
            <a:solidFill>
              <a:srgbClr val="000000"/>
            </a:solidFill>
          </p:spPr>
        </p:sp>
      </p:grpSp>
      <p:grpSp>
        <p:nvGrpSpPr>
          <p:cNvPr id="23" name="Group 23"/>
          <p:cNvGrpSpPr/>
          <p:nvPr/>
        </p:nvGrpSpPr>
        <p:grpSpPr>
          <a:xfrm>
            <a:off x="0" y="0"/>
            <a:ext cx="809951" cy="816072"/>
            <a:chOff x="0" y="0"/>
            <a:chExt cx="1079935" cy="1088096"/>
          </a:xfrm>
        </p:grpSpPr>
        <p:sp>
          <p:nvSpPr>
            <p:cNvPr id="24" name="Freeform 24"/>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5" name="TextBox 25"/>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22</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6404"/>
            <a:ext cx="18308000" cy="10423404"/>
            <a:chOff x="0" y="0"/>
            <a:chExt cx="24410667" cy="13897872"/>
          </a:xfrm>
        </p:grpSpPr>
        <p:sp>
          <p:nvSpPr>
            <p:cNvPr id="3" name="Freeform 3"/>
            <p:cNvSpPr/>
            <p:nvPr/>
          </p:nvSpPr>
          <p:spPr>
            <a:xfrm>
              <a:off x="0" y="0"/>
              <a:ext cx="24410667" cy="13897873"/>
            </a:xfrm>
            <a:custGeom>
              <a:avLst/>
              <a:gdLst/>
              <a:ahLst/>
              <a:cxnLst/>
              <a:rect l="l" t="t" r="r" b="b"/>
              <a:pathLst>
                <a:path w="24410667" h="13897873">
                  <a:moveTo>
                    <a:pt x="0" y="0"/>
                  </a:moveTo>
                  <a:lnTo>
                    <a:pt x="24410667" y="0"/>
                  </a:lnTo>
                  <a:lnTo>
                    <a:pt x="24410667" y="13897873"/>
                  </a:lnTo>
                  <a:lnTo>
                    <a:pt x="0" y="13897873"/>
                  </a:lnTo>
                  <a:close/>
                </a:path>
              </a:pathLst>
            </a:custGeom>
            <a:solidFill>
              <a:srgbClr val="FFC71C"/>
            </a:solidFill>
          </p:spPr>
        </p:sp>
      </p:grpSp>
      <p:grpSp>
        <p:nvGrpSpPr>
          <p:cNvPr id="4" name="Group 4"/>
          <p:cNvGrpSpPr/>
          <p:nvPr/>
        </p:nvGrpSpPr>
        <p:grpSpPr>
          <a:xfrm rot="-10800000">
            <a:off x="0" y="9603182"/>
            <a:ext cx="1728342" cy="864216"/>
            <a:chOff x="0" y="0"/>
            <a:chExt cx="2304456" cy="1152288"/>
          </a:xfrm>
        </p:grpSpPr>
        <p:sp>
          <p:nvSpPr>
            <p:cNvPr id="5" name="Freeform 5"/>
            <p:cNvSpPr/>
            <p:nvPr/>
          </p:nvSpPr>
          <p:spPr>
            <a:xfrm>
              <a:off x="0" y="0"/>
              <a:ext cx="2304415" cy="1152271"/>
            </a:xfrm>
            <a:custGeom>
              <a:avLst/>
              <a:gdLst/>
              <a:ahLst/>
              <a:cxnLst/>
              <a:rect l="l" t="t" r="r" b="b"/>
              <a:pathLst>
                <a:path w="2304415" h="1152271">
                  <a:moveTo>
                    <a:pt x="0" y="0"/>
                  </a:moveTo>
                  <a:cubicBezTo>
                    <a:pt x="0" y="635254"/>
                    <a:pt x="516763" y="1152271"/>
                    <a:pt x="1152271" y="1152271"/>
                  </a:cubicBezTo>
                  <a:cubicBezTo>
                    <a:pt x="1787779" y="1152271"/>
                    <a:pt x="2304415" y="635254"/>
                    <a:pt x="2304415" y="0"/>
                  </a:cubicBezTo>
                  <a:lnTo>
                    <a:pt x="1784223" y="0"/>
                  </a:lnTo>
                  <a:cubicBezTo>
                    <a:pt x="1784223" y="348361"/>
                    <a:pt x="1500632" y="631825"/>
                    <a:pt x="1152271" y="631825"/>
                  </a:cubicBezTo>
                  <a:cubicBezTo>
                    <a:pt x="803910" y="631825"/>
                    <a:pt x="520192" y="348361"/>
                    <a:pt x="520192" y="0"/>
                  </a:cubicBezTo>
                  <a:close/>
                </a:path>
              </a:pathLst>
            </a:custGeom>
            <a:solidFill>
              <a:srgbClr val="000000"/>
            </a:solidFill>
          </p:spPr>
        </p:sp>
      </p:grpSp>
      <p:grpSp>
        <p:nvGrpSpPr>
          <p:cNvPr id="6" name="Group 6"/>
          <p:cNvGrpSpPr/>
          <p:nvPr/>
        </p:nvGrpSpPr>
        <p:grpSpPr>
          <a:xfrm>
            <a:off x="6693938" y="784925"/>
            <a:ext cx="11594062" cy="901800"/>
            <a:chOff x="0" y="0"/>
            <a:chExt cx="15458750" cy="1202400"/>
          </a:xfrm>
        </p:grpSpPr>
        <p:sp>
          <p:nvSpPr>
            <p:cNvPr id="7" name="Freeform 7"/>
            <p:cNvSpPr/>
            <p:nvPr/>
          </p:nvSpPr>
          <p:spPr>
            <a:xfrm>
              <a:off x="0" y="0"/>
              <a:ext cx="15458749" cy="1202436"/>
            </a:xfrm>
            <a:custGeom>
              <a:avLst/>
              <a:gdLst/>
              <a:ahLst/>
              <a:cxnLst/>
              <a:rect l="l" t="t" r="r" b="b"/>
              <a:pathLst>
                <a:path w="15458749" h="1202436">
                  <a:moveTo>
                    <a:pt x="0" y="0"/>
                  </a:moveTo>
                  <a:lnTo>
                    <a:pt x="15458749" y="0"/>
                  </a:lnTo>
                  <a:lnTo>
                    <a:pt x="15458749" y="1202436"/>
                  </a:lnTo>
                  <a:lnTo>
                    <a:pt x="0" y="1202436"/>
                  </a:lnTo>
                  <a:close/>
                </a:path>
              </a:pathLst>
            </a:custGeom>
            <a:solidFill>
              <a:srgbClr val="FFFFFF"/>
            </a:solidFill>
          </p:spPr>
        </p:sp>
      </p:grpSp>
      <p:sp>
        <p:nvSpPr>
          <p:cNvPr id="8" name="Freeform 8"/>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rot="-1605089">
            <a:off x="-1285346" y="-297151"/>
            <a:ext cx="3620878" cy="1810534"/>
            <a:chOff x="0" y="0"/>
            <a:chExt cx="4827837" cy="2414045"/>
          </a:xfrm>
        </p:grpSpPr>
        <p:sp>
          <p:nvSpPr>
            <p:cNvPr id="10" name="Freeform 10"/>
            <p:cNvSpPr/>
            <p:nvPr/>
          </p:nvSpPr>
          <p:spPr>
            <a:xfrm>
              <a:off x="0" y="0"/>
              <a:ext cx="4827778" cy="2414016"/>
            </a:xfrm>
            <a:custGeom>
              <a:avLst/>
              <a:gdLst/>
              <a:ahLst/>
              <a:cxnLst/>
              <a:rect l="l" t="t" r="r" b="b"/>
              <a:pathLst>
                <a:path w="4827778" h="2414016">
                  <a:moveTo>
                    <a:pt x="0" y="0"/>
                  </a:moveTo>
                  <a:cubicBezTo>
                    <a:pt x="0" y="1330833"/>
                    <a:pt x="1082675" y="2414016"/>
                    <a:pt x="2414016" y="2414016"/>
                  </a:cubicBezTo>
                  <a:cubicBezTo>
                    <a:pt x="3745103" y="2414016"/>
                    <a:pt x="4827778" y="1330833"/>
                    <a:pt x="4827778" y="0"/>
                  </a:cubicBezTo>
                  <a:lnTo>
                    <a:pt x="3737991" y="0"/>
                  </a:lnTo>
                  <a:cubicBezTo>
                    <a:pt x="3737991" y="729996"/>
                    <a:pt x="3143758" y="1323594"/>
                    <a:pt x="2414143" y="1323594"/>
                  </a:cubicBezTo>
                  <a:cubicBezTo>
                    <a:pt x="1684147" y="1323594"/>
                    <a:pt x="1089914" y="729996"/>
                    <a:pt x="1089914" y="0"/>
                  </a:cubicBezTo>
                  <a:close/>
                </a:path>
              </a:pathLst>
            </a:custGeom>
            <a:solidFill>
              <a:srgbClr val="000000"/>
            </a:solidFill>
          </p:spPr>
        </p:sp>
      </p:grpSp>
      <p:grpSp>
        <p:nvGrpSpPr>
          <p:cNvPr id="11" name="Group 11"/>
          <p:cNvGrpSpPr/>
          <p:nvPr/>
        </p:nvGrpSpPr>
        <p:grpSpPr>
          <a:xfrm rot="-5400000">
            <a:off x="16653824" y="9254618"/>
            <a:ext cx="1907848" cy="191896"/>
            <a:chOff x="0" y="0"/>
            <a:chExt cx="2543797" cy="255861"/>
          </a:xfrm>
        </p:grpSpPr>
        <p:sp>
          <p:nvSpPr>
            <p:cNvPr id="12" name="Freeform 12"/>
            <p:cNvSpPr/>
            <p:nvPr/>
          </p:nvSpPr>
          <p:spPr>
            <a:xfrm>
              <a:off x="0" y="0"/>
              <a:ext cx="2543810" cy="255651"/>
            </a:xfrm>
            <a:custGeom>
              <a:avLst/>
              <a:gdLst/>
              <a:ahLst/>
              <a:cxnLst/>
              <a:rect l="l" t="t" r="r" b="b"/>
              <a:pathLst>
                <a:path w="2543810" h="255651">
                  <a:moveTo>
                    <a:pt x="0" y="0"/>
                  </a:moveTo>
                  <a:lnTo>
                    <a:pt x="0" y="255651"/>
                  </a:lnTo>
                  <a:lnTo>
                    <a:pt x="2543810" y="255651"/>
                  </a:lnTo>
                  <a:lnTo>
                    <a:pt x="2543810" y="0"/>
                  </a:lnTo>
                  <a:close/>
                </a:path>
              </a:pathLst>
            </a:custGeom>
            <a:solidFill>
              <a:srgbClr val="000000"/>
            </a:solidFill>
          </p:spPr>
        </p:sp>
      </p:grpSp>
      <p:grpSp>
        <p:nvGrpSpPr>
          <p:cNvPr id="13" name="Group 13"/>
          <p:cNvGrpSpPr/>
          <p:nvPr/>
        </p:nvGrpSpPr>
        <p:grpSpPr>
          <a:xfrm rot="-5400000">
            <a:off x="17485778" y="8043274"/>
            <a:ext cx="243896" cy="197748"/>
            <a:chOff x="0" y="0"/>
            <a:chExt cx="325195" cy="263664"/>
          </a:xfrm>
        </p:grpSpPr>
        <p:sp>
          <p:nvSpPr>
            <p:cNvPr id="14" name="Freeform 14"/>
            <p:cNvSpPr/>
            <p:nvPr/>
          </p:nvSpPr>
          <p:spPr>
            <a:xfrm>
              <a:off x="0" y="0"/>
              <a:ext cx="325247" cy="263398"/>
            </a:xfrm>
            <a:custGeom>
              <a:avLst/>
              <a:gdLst/>
              <a:ahLst/>
              <a:cxnLst/>
              <a:rect l="l" t="t" r="r" b="b"/>
              <a:pathLst>
                <a:path w="325247" h="263398">
                  <a:moveTo>
                    <a:pt x="0" y="0"/>
                  </a:moveTo>
                  <a:lnTo>
                    <a:pt x="0" y="263398"/>
                  </a:lnTo>
                  <a:lnTo>
                    <a:pt x="325247" y="263398"/>
                  </a:lnTo>
                  <a:lnTo>
                    <a:pt x="325247" y="0"/>
                  </a:lnTo>
                  <a:close/>
                </a:path>
              </a:pathLst>
            </a:custGeom>
            <a:solidFill>
              <a:srgbClr val="EEEEEE"/>
            </a:solidFill>
          </p:spPr>
        </p:sp>
      </p:grpSp>
      <p:grpSp>
        <p:nvGrpSpPr>
          <p:cNvPr id="15" name="Group 15"/>
          <p:cNvGrpSpPr/>
          <p:nvPr/>
        </p:nvGrpSpPr>
        <p:grpSpPr>
          <a:xfrm>
            <a:off x="5736130" y="855475"/>
            <a:ext cx="600000" cy="599400"/>
            <a:chOff x="0" y="0"/>
            <a:chExt cx="800000" cy="799200"/>
          </a:xfrm>
        </p:grpSpPr>
        <p:sp>
          <p:nvSpPr>
            <p:cNvPr id="16" name="Freeform 16"/>
            <p:cNvSpPr/>
            <p:nvPr/>
          </p:nvSpPr>
          <p:spPr>
            <a:xfrm>
              <a:off x="0" y="0"/>
              <a:ext cx="800100" cy="799084"/>
            </a:xfrm>
            <a:custGeom>
              <a:avLst/>
              <a:gdLst/>
              <a:ahLst/>
              <a:cxnLst/>
              <a:rect l="l" t="t" r="r" b="b"/>
              <a:pathLst>
                <a:path w="800100" h="799084">
                  <a:moveTo>
                    <a:pt x="0" y="399542"/>
                  </a:moveTo>
                  <a:cubicBezTo>
                    <a:pt x="0" y="178943"/>
                    <a:pt x="179070" y="0"/>
                    <a:pt x="400050" y="0"/>
                  </a:cubicBezTo>
                  <a:cubicBezTo>
                    <a:pt x="621030" y="0"/>
                    <a:pt x="800100" y="178943"/>
                    <a:pt x="800100" y="399542"/>
                  </a:cubicBezTo>
                  <a:cubicBezTo>
                    <a:pt x="800100" y="620141"/>
                    <a:pt x="621030" y="799084"/>
                    <a:pt x="400050" y="799084"/>
                  </a:cubicBezTo>
                  <a:cubicBezTo>
                    <a:pt x="179070" y="799084"/>
                    <a:pt x="0" y="620268"/>
                    <a:pt x="0" y="399542"/>
                  </a:cubicBezTo>
                  <a:close/>
                </a:path>
              </a:pathLst>
            </a:custGeom>
            <a:solidFill>
              <a:srgbClr val="FFFFFF"/>
            </a:solidFill>
          </p:spPr>
        </p:sp>
      </p:grpSp>
      <p:sp>
        <p:nvSpPr>
          <p:cNvPr id="17" name="TextBox 17"/>
          <p:cNvSpPr txBox="1"/>
          <p:nvPr/>
        </p:nvSpPr>
        <p:spPr>
          <a:xfrm>
            <a:off x="8567330" y="855475"/>
            <a:ext cx="8088260"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Not implemented Features</a:t>
            </a:r>
          </a:p>
        </p:txBody>
      </p:sp>
      <p:sp>
        <p:nvSpPr>
          <p:cNvPr id="18" name="TextBox 18"/>
          <p:cNvSpPr txBox="1"/>
          <p:nvPr/>
        </p:nvSpPr>
        <p:spPr>
          <a:xfrm>
            <a:off x="4324024" y="3482812"/>
            <a:ext cx="10763576" cy="2155334"/>
          </a:xfrm>
          <a:prstGeom prst="rect">
            <a:avLst/>
          </a:prstGeom>
        </p:spPr>
        <p:txBody>
          <a:bodyPr wrap="square" lIns="0" tIns="0" rIns="0" bIns="0" rtlCol="0" anchor="t">
            <a:spAutoFit/>
          </a:bodyPr>
          <a:lstStyle/>
          <a:p>
            <a:pPr marL="606359" lvl="1" indent="-303180" algn="l">
              <a:lnSpc>
                <a:spcPts val="3370"/>
              </a:lnSpc>
              <a:buAutoNum type="arabicPeriod"/>
            </a:pPr>
            <a:r>
              <a:rPr lang="en-US" sz="2808" dirty="0">
                <a:solidFill>
                  <a:srgbClr val="000000"/>
                </a:solidFill>
                <a:latin typeface="Fredoka"/>
                <a:ea typeface="Fredoka"/>
                <a:cs typeface="Fredoka"/>
                <a:sym typeface="Fredoka"/>
              </a:rPr>
              <a:t> Order Management and authentication for admin</a:t>
            </a:r>
          </a:p>
          <a:p>
            <a:pPr algn="l">
              <a:lnSpc>
                <a:spcPts val="3370"/>
              </a:lnSpc>
            </a:pPr>
            <a:endParaRPr lang="en-US" sz="2808" dirty="0">
              <a:solidFill>
                <a:srgbClr val="000000"/>
              </a:solidFill>
              <a:latin typeface="Fredoka"/>
              <a:ea typeface="Fredoka"/>
              <a:cs typeface="Fredoka"/>
              <a:sym typeface="Fredoka"/>
            </a:endParaRPr>
          </a:p>
          <a:p>
            <a:pPr algn="l">
              <a:lnSpc>
                <a:spcPts val="3370"/>
              </a:lnSpc>
            </a:pPr>
            <a:r>
              <a:rPr lang="en-US" sz="2808" dirty="0">
                <a:solidFill>
                  <a:srgbClr val="000000"/>
                </a:solidFill>
                <a:latin typeface="Fredoka"/>
                <a:ea typeface="Fredoka"/>
                <a:cs typeface="Fredoka"/>
                <a:sym typeface="Fredoka"/>
              </a:rPr>
              <a:t>    2. Personalized Clothing Recommendations for user</a:t>
            </a:r>
          </a:p>
          <a:p>
            <a:pPr algn="l">
              <a:lnSpc>
                <a:spcPts val="3370"/>
              </a:lnSpc>
            </a:pPr>
            <a:endParaRPr lang="en-US" sz="2808" dirty="0">
              <a:solidFill>
                <a:srgbClr val="000000"/>
              </a:solidFill>
              <a:latin typeface="Fredoka"/>
              <a:ea typeface="Fredoka"/>
              <a:cs typeface="Fredoka"/>
              <a:sym typeface="Fredoka"/>
            </a:endParaRPr>
          </a:p>
          <a:p>
            <a:pPr algn="l">
              <a:lnSpc>
                <a:spcPts val="3370"/>
              </a:lnSpc>
            </a:pPr>
            <a:r>
              <a:rPr lang="en-US" sz="2808" dirty="0">
                <a:solidFill>
                  <a:srgbClr val="000000"/>
                </a:solidFill>
                <a:latin typeface="Fredoka"/>
                <a:ea typeface="Fredoka"/>
                <a:cs typeface="Fredoka"/>
                <a:sym typeface="Fredoka"/>
              </a:rPr>
              <a:t>    3. Web-Cam integration for user</a:t>
            </a:r>
          </a:p>
        </p:txBody>
      </p:sp>
      <p:grpSp>
        <p:nvGrpSpPr>
          <p:cNvPr id="19" name="Group 19"/>
          <p:cNvGrpSpPr/>
          <p:nvPr/>
        </p:nvGrpSpPr>
        <p:grpSpPr>
          <a:xfrm>
            <a:off x="0" y="0"/>
            <a:ext cx="809951" cy="816072"/>
            <a:chOff x="0" y="0"/>
            <a:chExt cx="1079935" cy="1088096"/>
          </a:xfrm>
        </p:grpSpPr>
        <p:sp>
          <p:nvSpPr>
            <p:cNvPr id="20" name="Freeform 20"/>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23</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C71C"/>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a:off x="502400" y="9427268"/>
            <a:ext cx="522600" cy="522600"/>
            <a:chOff x="0" y="0"/>
            <a:chExt cx="696800" cy="696800"/>
          </a:xfrm>
        </p:grpSpPr>
        <p:sp>
          <p:nvSpPr>
            <p:cNvPr id="7" name="Freeform 7"/>
            <p:cNvSpPr/>
            <p:nvPr/>
          </p:nvSpPr>
          <p:spPr>
            <a:xfrm>
              <a:off x="0" y="0"/>
              <a:ext cx="696849" cy="696849"/>
            </a:xfrm>
            <a:custGeom>
              <a:avLst/>
              <a:gdLst/>
              <a:ahLst/>
              <a:cxnLst/>
              <a:rect l="l" t="t" r="r" b="b"/>
              <a:pathLst>
                <a:path w="696849" h="696849">
                  <a:moveTo>
                    <a:pt x="0" y="348361"/>
                  </a:moveTo>
                  <a:cubicBezTo>
                    <a:pt x="0" y="155956"/>
                    <a:pt x="155956" y="0"/>
                    <a:pt x="348361" y="0"/>
                  </a:cubicBezTo>
                  <a:cubicBezTo>
                    <a:pt x="540766" y="0"/>
                    <a:pt x="696849" y="155956"/>
                    <a:pt x="696849" y="348361"/>
                  </a:cubicBezTo>
                  <a:cubicBezTo>
                    <a:pt x="696849" y="540766"/>
                    <a:pt x="540766" y="696849"/>
                    <a:pt x="348361" y="696849"/>
                  </a:cubicBezTo>
                  <a:cubicBezTo>
                    <a:pt x="155956" y="696849"/>
                    <a:pt x="0" y="540766"/>
                    <a:pt x="0" y="348361"/>
                  </a:cubicBezTo>
                  <a:close/>
                </a:path>
              </a:pathLst>
            </a:custGeom>
            <a:solidFill>
              <a:srgbClr val="EEEEEE"/>
            </a:solidFill>
          </p:spPr>
        </p:sp>
      </p:grpSp>
      <p:sp>
        <p:nvSpPr>
          <p:cNvPr id="8" name="Freeform 8"/>
          <p:cNvSpPr/>
          <p:nvPr/>
        </p:nvSpPr>
        <p:spPr>
          <a:xfrm>
            <a:off x="1426425" y="9551501"/>
            <a:ext cx="1569850" cy="274100"/>
          </a:xfrm>
          <a:custGeom>
            <a:avLst/>
            <a:gdLst/>
            <a:ahLst/>
            <a:cxnLst/>
            <a:rect l="l" t="t" r="r" b="b"/>
            <a:pathLst>
              <a:path w="1569850" h="274100">
                <a:moveTo>
                  <a:pt x="0" y="0"/>
                </a:moveTo>
                <a:lnTo>
                  <a:pt x="1569850" y="0"/>
                </a:lnTo>
                <a:lnTo>
                  <a:pt x="1569850" y="274100"/>
                </a:lnTo>
                <a:lnTo>
                  <a:pt x="0" y="27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6723850" y="8840700"/>
            <a:ext cx="1695750" cy="1695750"/>
            <a:chOff x="0" y="0"/>
            <a:chExt cx="2261000" cy="2261000"/>
          </a:xfrm>
        </p:grpSpPr>
        <p:sp>
          <p:nvSpPr>
            <p:cNvPr id="10" name="Freeform 10"/>
            <p:cNvSpPr/>
            <p:nvPr/>
          </p:nvSpPr>
          <p:spPr>
            <a:xfrm>
              <a:off x="127" y="127"/>
              <a:ext cx="2260981" cy="2260854"/>
            </a:xfrm>
            <a:custGeom>
              <a:avLst/>
              <a:gdLst/>
              <a:ahLst/>
              <a:cxnLst/>
              <a:rect l="l" t="t" r="r" b="b"/>
              <a:pathLst>
                <a:path w="2260981" h="2260854">
                  <a:moveTo>
                    <a:pt x="2260854" y="0"/>
                  </a:moveTo>
                  <a:cubicBezTo>
                    <a:pt x="1012190" y="0"/>
                    <a:pt x="0" y="1012190"/>
                    <a:pt x="0" y="2260854"/>
                  </a:cubicBezTo>
                  <a:lnTo>
                    <a:pt x="1246124" y="2260854"/>
                  </a:lnTo>
                  <a:cubicBezTo>
                    <a:pt x="1246124" y="1700403"/>
                    <a:pt x="1700530" y="1245997"/>
                    <a:pt x="2260981" y="1245997"/>
                  </a:cubicBezTo>
                  <a:lnTo>
                    <a:pt x="2260981" y="0"/>
                  </a:lnTo>
                  <a:close/>
                </a:path>
              </a:pathLst>
            </a:custGeom>
            <a:solidFill>
              <a:srgbClr val="000000"/>
            </a:solidFill>
          </p:spPr>
        </p:sp>
      </p:grpSp>
      <p:grpSp>
        <p:nvGrpSpPr>
          <p:cNvPr id="11" name="Group 11"/>
          <p:cNvGrpSpPr/>
          <p:nvPr/>
        </p:nvGrpSpPr>
        <p:grpSpPr>
          <a:xfrm rot="-1748085">
            <a:off x="-1283511" y="-276361"/>
            <a:ext cx="3860872" cy="1930580"/>
            <a:chOff x="0" y="0"/>
            <a:chExt cx="5147829" cy="2574107"/>
          </a:xfrm>
        </p:grpSpPr>
        <p:sp>
          <p:nvSpPr>
            <p:cNvPr id="12" name="Freeform 12"/>
            <p:cNvSpPr/>
            <p:nvPr/>
          </p:nvSpPr>
          <p:spPr>
            <a:xfrm>
              <a:off x="0" y="0"/>
              <a:ext cx="5147818" cy="2574163"/>
            </a:xfrm>
            <a:custGeom>
              <a:avLst/>
              <a:gdLst/>
              <a:ahLst/>
              <a:cxnLst/>
              <a:rect l="l" t="t" r="r" b="b"/>
              <a:pathLst>
                <a:path w="5147818" h="2574163">
                  <a:moveTo>
                    <a:pt x="0" y="0"/>
                  </a:moveTo>
                  <a:cubicBezTo>
                    <a:pt x="0" y="1419098"/>
                    <a:pt x="1154430" y="2574163"/>
                    <a:pt x="2574036" y="2574163"/>
                  </a:cubicBezTo>
                  <a:cubicBezTo>
                    <a:pt x="3993388" y="2574163"/>
                    <a:pt x="5147818" y="1419098"/>
                    <a:pt x="5147818" y="0"/>
                  </a:cubicBezTo>
                  <a:lnTo>
                    <a:pt x="3985641" y="0"/>
                  </a:lnTo>
                  <a:cubicBezTo>
                    <a:pt x="3985641" y="778383"/>
                    <a:pt x="3352038" y="1411351"/>
                    <a:pt x="2574036" y="1411351"/>
                  </a:cubicBezTo>
                  <a:cubicBezTo>
                    <a:pt x="1795780" y="1411351"/>
                    <a:pt x="1162177" y="778383"/>
                    <a:pt x="1162177" y="0"/>
                  </a:cubicBezTo>
                  <a:close/>
                </a:path>
              </a:pathLst>
            </a:custGeom>
            <a:solidFill>
              <a:srgbClr val="000000"/>
            </a:solidFill>
          </p:spPr>
        </p:sp>
      </p:grpSp>
      <p:grpSp>
        <p:nvGrpSpPr>
          <p:cNvPr id="13" name="Group 13"/>
          <p:cNvGrpSpPr/>
          <p:nvPr/>
        </p:nvGrpSpPr>
        <p:grpSpPr>
          <a:xfrm rot="-5400000">
            <a:off x="17411666" y="1702304"/>
            <a:ext cx="320156" cy="191896"/>
            <a:chOff x="0" y="0"/>
            <a:chExt cx="426875" cy="255861"/>
          </a:xfrm>
        </p:grpSpPr>
        <p:sp>
          <p:nvSpPr>
            <p:cNvPr id="14" name="Freeform 14"/>
            <p:cNvSpPr/>
            <p:nvPr/>
          </p:nvSpPr>
          <p:spPr>
            <a:xfrm>
              <a:off x="0" y="0"/>
              <a:ext cx="426847" cy="255651"/>
            </a:xfrm>
            <a:custGeom>
              <a:avLst/>
              <a:gdLst/>
              <a:ahLst/>
              <a:cxnLst/>
              <a:rect l="l" t="t" r="r" b="b"/>
              <a:pathLst>
                <a:path w="426847" h="255651">
                  <a:moveTo>
                    <a:pt x="0" y="0"/>
                  </a:moveTo>
                  <a:lnTo>
                    <a:pt x="0" y="255651"/>
                  </a:lnTo>
                  <a:lnTo>
                    <a:pt x="426847" y="255651"/>
                  </a:lnTo>
                  <a:lnTo>
                    <a:pt x="426847" y="0"/>
                  </a:lnTo>
                  <a:close/>
                </a:path>
              </a:pathLst>
            </a:custGeom>
            <a:solidFill>
              <a:srgbClr val="EEEEEE"/>
            </a:solidFill>
          </p:spPr>
        </p:sp>
      </p:grpSp>
      <p:sp>
        <p:nvSpPr>
          <p:cNvPr id="15" name="TextBox 15"/>
          <p:cNvSpPr txBox="1"/>
          <p:nvPr/>
        </p:nvSpPr>
        <p:spPr>
          <a:xfrm>
            <a:off x="1517875" y="1216212"/>
            <a:ext cx="15252150"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Limitations</a:t>
            </a:r>
          </a:p>
        </p:txBody>
      </p:sp>
      <p:grpSp>
        <p:nvGrpSpPr>
          <p:cNvPr id="16" name="Group 16"/>
          <p:cNvGrpSpPr/>
          <p:nvPr/>
        </p:nvGrpSpPr>
        <p:grpSpPr>
          <a:xfrm rot="5400000">
            <a:off x="16812344" y="670198"/>
            <a:ext cx="1532316" cy="191896"/>
            <a:chOff x="0" y="0"/>
            <a:chExt cx="2043088" cy="255861"/>
          </a:xfrm>
        </p:grpSpPr>
        <p:sp>
          <p:nvSpPr>
            <p:cNvPr id="17" name="Freeform 17"/>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sp>
        <p:nvSpPr>
          <p:cNvPr id="18" name="TextBox 18"/>
          <p:cNvSpPr txBox="1"/>
          <p:nvPr/>
        </p:nvSpPr>
        <p:spPr>
          <a:xfrm>
            <a:off x="4872828" y="3860702"/>
            <a:ext cx="1828961" cy="456860"/>
          </a:xfrm>
          <a:prstGeom prst="rect">
            <a:avLst/>
          </a:prstGeom>
        </p:spPr>
        <p:txBody>
          <a:bodyPr lIns="0" tIns="0" rIns="0" bIns="0" rtlCol="0" anchor="t">
            <a:spAutoFit/>
          </a:bodyPr>
          <a:lstStyle/>
          <a:p>
            <a:pPr marL="653940" lvl="1" indent="-326970" algn="just">
              <a:lnSpc>
                <a:spcPts val="3634"/>
              </a:lnSpc>
              <a:buAutoNum type="arabicPeriod"/>
            </a:pPr>
            <a:r>
              <a:rPr lang="en-US" sz="3028">
                <a:solidFill>
                  <a:srgbClr val="000000"/>
                </a:solidFill>
                <a:latin typeface="Fredoka"/>
                <a:ea typeface="Fredoka"/>
                <a:cs typeface="Fredoka"/>
                <a:sym typeface="Fredoka"/>
              </a:rPr>
              <a:t>Time</a:t>
            </a:r>
          </a:p>
        </p:txBody>
      </p:sp>
      <p:sp>
        <p:nvSpPr>
          <p:cNvPr id="19" name="TextBox 19"/>
          <p:cNvSpPr txBox="1"/>
          <p:nvPr/>
        </p:nvSpPr>
        <p:spPr>
          <a:xfrm>
            <a:off x="5203305" y="4750775"/>
            <a:ext cx="5384912" cy="456860"/>
          </a:xfrm>
          <a:prstGeom prst="rect">
            <a:avLst/>
          </a:prstGeom>
        </p:spPr>
        <p:txBody>
          <a:bodyPr lIns="0" tIns="0" rIns="0" bIns="0" rtlCol="0" anchor="t">
            <a:spAutoFit/>
          </a:bodyPr>
          <a:lstStyle/>
          <a:p>
            <a:pPr algn="ctr">
              <a:lnSpc>
                <a:spcPts val="3634"/>
              </a:lnSpc>
              <a:spcBef>
                <a:spcPct val="0"/>
              </a:spcBef>
            </a:pPr>
            <a:r>
              <a:rPr lang="en-US" sz="3028">
                <a:solidFill>
                  <a:srgbClr val="000000"/>
                </a:solidFill>
                <a:latin typeface="Fredoka"/>
                <a:ea typeface="Fredoka"/>
                <a:cs typeface="Fredoka"/>
                <a:sym typeface="Fredoka"/>
              </a:rPr>
              <a:t>2. High Computational Power</a:t>
            </a:r>
          </a:p>
        </p:txBody>
      </p:sp>
      <p:sp>
        <p:nvSpPr>
          <p:cNvPr id="20" name="TextBox 20"/>
          <p:cNvSpPr txBox="1"/>
          <p:nvPr/>
        </p:nvSpPr>
        <p:spPr>
          <a:xfrm>
            <a:off x="5203305" y="5644566"/>
            <a:ext cx="10159355" cy="456860"/>
          </a:xfrm>
          <a:prstGeom prst="rect">
            <a:avLst/>
          </a:prstGeom>
        </p:spPr>
        <p:txBody>
          <a:bodyPr lIns="0" tIns="0" rIns="0" bIns="0" rtlCol="0" anchor="t">
            <a:spAutoFit/>
          </a:bodyPr>
          <a:lstStyle/>
          <a:p>
            <a:pPr algn="ctr">
              <a:lnSpc>
                <a:spcPts val="3634"/>
              </a:lnSpc>
              <a:spcBef>
                <a:spcPct val="0"/>
              </a:spcBef>
            </a:pPr>
            <a:r>
              <a:rPr lang="en-US" sz="3028">
                <a:solidFill>
                  <a:srgbClr val="000000"/>
                </a:solidFill>
                <a:latin typeface="Fredoka"/>
                <a:ea typeface="Fredoka"/>
                <a:cs typeface="Fredoka"/>
                <a:sym typeface="Fredoka"/>
              </a:rPr>
              <a:t>3. Low resulation real image dataset as per our project</a:t>
            </a:r>
          </a:p>
        </p:txBody>
      </p:sp>
      <p:grpSp>
        <p:nvGrpSpPr>
          <p:cNvPr id="21" name="Group 21"/>
          <p:cNvGrpSpPr/>
          <p:nvPr/>
        </p:nvGrpSpPr>
        <p:grpSpPr>
          <a:xfrm>
            <a:off x="0" y="0"/>
            <a:ext cx="809951" cy="816072"/>
            <a:chOff x="0" y="0"/>
            <a:chExt cx="1079935" cy="1088096"/>
          </a:xfrm>
        </p:grpSpPr>
        <p:sp>
          <p:nvSpPr>
            <p:cNvPr id="22" name="Freeform 22"/>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24</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FFFF"/>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rot="5400000">
            <a:off x="17448446" y="1754846"/>
            <a:ext cx="260110" cy="191896"/>
            <a:chOff x="0" y="0"/>
            <a:chExt cx="346813" cy="255861"/>
          </a:xfrm>
        </p:grpSpPr>
        <p:sp>
          <p:nvSpPr>
            <p:cNvPr id="7" name="Freeform 7"/>
            <p:cNvSpPr/>
            <p:nvPr/>
          </p:nvSpPr>
          <p:spPr>
            <a:xfrm>
              <a:off x="0" y="0"/>
              <a:ext cx="346837" cy="255651"/>
            </a:xfrm>
            <a:custGeom>
              <a:avLst/>
              <a:gdLst/>
              <a:ahLst/>
              <a:cxnLst/>
              <a:rect l="l" t="t" r="r" b="b"/>
              <a:pathLst>
                <a:path w="346837" h="255651">
                  <a:moveTo>
                    <a:pt x="0" y="0"/>
                  </a:moveTo>
                  <a:lnTo>
                    <a:pt x="0" y="255651"/>
                  </a:lnTo>
                  <a:lnTo>
                    <a:pt x="346837" y="255651"/>
                  </a:lnTo>
                  <a:lnTo>
                    <a:pt x="346837" y="0"/>
                  </a:lnTo>
                  <a:close/>
                </a:path>
              </a:pathLst>
            </a:custGeom>
            <a:solidFill>
              <a:srgbClr val="EEEEEE"/>
            </a:solidFill>
          </p:spPr>
        </p:sp>
      </p:grpSp>
      <p:sp>
        <p:nvSpPr>
          <p:cNvPr id="8" name="Freeform 8"/>
          <p:cNvSpPr/>
          <p:nvPr/>
        </p:nvSpPr>
        <p:spPr>
          <a:xfrm>
            <a:off x="937926" y="290995"/>
            <a:ext cx="1569850" cy="274100"/>
          </a:xfrm>
          <a:custGeom>
            <a:avLst/>
            <a:gdLst/>
            <a:ahLst/>
            <a:cxnLst/>
            <a:rect l="l" t="t" r="r" b="b"/>
            <a:pathLst>
              <a:path w="1569850" h="274100">
                <a:moveTo>
                  <a:pt x="0" y="0"/>
                </a:moveTo>
                <a:lnTo>
                  <a:pt x="1569850" y="0"/>
                </a:lnTo>
                <a:lnTo>
                  <a:pt x="1569850" y="274100"/>
                </a:lnTo>
                <a:lnTo>
                  <a:pt x="0" y="27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rot="5400000">
            <a:off x="-8" y="9040300"/>
            <a:ext cx="1237558" cy="1237558"/>
            <a:chOff x="0" y="0"/>
            <a:chExt cx="1650077" cy="1650077"/>
          </a:xfrm>
        </p:grpSpPr>
        <p:sp>
          <p:nvSpPr>
            <p:cNvPr id="10" name="Freeform 10"/>
            <p:cNvSpPr/>
            <p:nvPr/>
          </p:nvSpPr>
          <p:spPr>
            <a:xfrm>
              <a:off x="0" y="0"/>
              <a:ext cx="1650111" cy="1650111"/>
            </a:xfrm>
            <a:custGeom>
              <a:avLst/>
              <a:gdLst/>
              <a:ahLst/>
              <a:cxnLst/>
              <a:rect l="l" t="t" r="r" b="b"/>
              <a:pathLst>
                <a:path w="1650111" h="1650111">
                  <a:moveTo>
                    <a:pt x="1650111" y="0"/>
                  </a:moveTo>
                  <a:cubicBezTo>
                    <a:pt x="738759" y="0"/>
                    <a:pt x="0" y="738759"/>
                    <a:pt x="0" y="1650111"/>
                  </a:cubicBezTo>
                  <a:lnTo>
                    <a:pt x="909447" y="1650111"/>
                  </a:lnTo>
                  <a:cubicBezTo>
                    <a:pt x="909447" y="1241171"/>
                    <a:pt x="1241044" y="909447"/>
                    <a:pt x="1650111" y="909447"/>
                  </a:cubicBezTo>
                  <a:lnTo>
                    <a:pt x="1650111" y="0"/>
                  </a:lnTo>
                  <a:close/>
                </a:path>
              </a:pathLst>
            </a:custGeom>
            <a:solidFill>
              <a:srgbClr val="000000"/>
            </a:solidFill>
          </p:spPr>
        </p:sp>
      </p:grpSp>
      <p:sp>
        <p:nvSpPr>
          <p:cNvPr id="11" name="TextBox 11"/>
          <p:cNvSpPr txBox="1"/>
          <p:nvPr/>
        </p:nvSpPr>
        <p:spPr>
          <a:xfrm>
            <a:off x="1517875" y="1216212"/>
            <a:ext cx="15252150"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Results</a:t>
            </a:r>
          </a:p>
        </p:txBody>
      </p:sp>
      <p:sp>
        <p:nvSpPr>
          <p:cNvPr id="12" name="TextBox 12"/>
          <p:cNvSpPr txBox="1"/>
          <p:nvPr/>
        </p:nvSpPr>
        <p:spPr>
          <a:xfrm>
            <a:off x="618771" y="3267466"/>
            <a:ext cx="4428464" cy="542892"/>
          </a:xfrm>
          <a:prstGeom prst="rect">
            <a:avLst/>
          </a:prstGeom>
        </p:spPr>
        <p:txBody>
          <a:bodyPr lIns="0" tIns="0" rIns="0" bIns="0" rtlCol="0" anchor="t">
            <a:spAutoFit/>
          </a:bodyPr>
          <a:lstStyle/>
          <a:p>
            <a:pPr algn="ctr">
              <a:lnSpc>
                <a:spcPts val="4319"/>
              </a:lnSpc>
              <a:spcBef>
                <a:spcPct val="0"/>
              </a:spcBef>
            </a:pPr>
            <a:r>
              <a:rPr lang="en-US" sz="3599">
                <a:solidFill>
                  <a:srgbClr val="434343"/>
                </a:solidFill>
                <a:latin typeface="Fredoka"/>
                <a:ea typeface="Fredoka"/>
                <a:cs typeface="Fredoka"/>
                <a:sym typeface="Fredoka"/>
              </a:rPr>
              <a:t>Evaluation Matrics: </a:t>
            </a:r>
          </a:p>
        </p:txBody>
      </p:sp>
      <p:sp>
        <p:nvSpPr>
          <p:cNvPr id="13" name="TextBox 13"/>
          <p:cNvSpPr txBox="1"/>
          <p:nvPr/>
        </p:nvSpPr>
        <p:spPr>
          <a:xfrm>
            <a:off x="1517875" y="4458058"/>
            <a:ext cx="16770125" cy="3943946"/>
          </a:xfrm>
          <a:prstGeom prst="rect">
            <a:avLst/>
          </a:prstGeom>
        </p:spPr>
        <p:txBody>
          <a:bodyPr lIns="0" tIns="0" rIns="0" bIns="0" rtlCol="0" anchor="t">
            <a:spAutoFit/>
          </a:bodyPr>
          <a:lstStyle/>
          <a:p>
            <a:pPr algn="l">
              <a:lnSpc>
                <a:spcPts val="3486"/>
              </a:lnSpc>
              <a:spcBef>
                <a:spcPct val="0"/>
              </a:spcBef>
            </a:pPr>
            <a:r>
              <a:rPr lang="en-US" sz="2905">
                <a:solidFill>
                  <a:srgbClr val="434343"/>
                </a:solidFill>
                <a:latin typeface="Fredoka"/>
                <a:ea typeface="Fredoka"/>
                <a:cs typeface="Fredoka"/>
                <a:sym typeface="Fredoka"/>
              </a:rPr>
              <a:t>SSIM (Structural Similarity Index): 0.895</a:t>
            </a:r>
          </a:p>
          <a:p>
            <a:pPr algn="l">
              <a:lnSpc>
                <a:spcPts val="3486"/>
              </a:lnSpc>
              <a:spcBef>
                <a:spcPct val="0"/>
              </a:spcBef>
            </a:pPr>
            <a:r>
              <a:rPr lang="en-US" sz="2905">
                <a:solidFill>
                  <a:srgbClr val="000000"/>
                </a:solidFill>
                <a:latin typeface="Muli"/>
                <a:ea typeface="Muli"/>
                <a:cs typeface="Muli"/>
                <a:sym typeface="Muli"/>
              </a:rPr>
              <a:t>Measures the similarity between the synthesized and original images (higher is better).</a:t>
            </a:r>
          </a:p>
          <a:p>
            <a:pPr algn="l">
              <a:lnSpc>
                <a:spcPts val="3486"/>
              </a:lnSpc>
              <a:spcBef>
                <a:spcPct val="0"/>
              </a:spcBef>
            </a:pPr>
            <a:endParaRPr lang="en-US" sz="2905">
              <a:solidFill>
                <a:srgbClr val="000000"/>
              </a:solidFill>
              <a:latin typeface="Muli"/>
              <a:ea typeface="Muli"/>
              <a:cs typeface="Muli"/>
              <a:sym typeface="Muli"/>
            </a:endParaRPr>
          </a:p>
          <a:p>
            <a:pPr algn="l">
              <a:lnSpc>
                <a:spcPts val="3486"/>
              </a:lnSpc>
              <a:spcBef>
                <a:spcPct val="0"/>
              </a:spcBef>
            </a:pPr>
            <a:r>
              <a:rPr lang="en-US" sz="2905">
                <a:solidFill>
                  <a:srgbClr val="434343"/>
                </a:solidFill>
                <a:latin typeface="Fredoka"/>
                <a:ea typeface="Fredoka"/>
                <a:cs typeface="Fredoka"/>
                <a:sym typeface="Fredoka"/>
              </a:rPr>
              <a:t>LPIPS (Learned Perceptual Image Patch Similarity): 0.053</a:t>
            </a:r>
          </a:p>
          <a:p>
            <a:pPr algn="l">
              <a:lnSpc>
                <a:spcPts val="3486"/>
              </a:lnSpc>
              <a:spcBef>
                <a:spcPct val="0"/>
              </a:spcBef>
            </a:pPr>
            <a:r>
              <a:rPr lang="en-US" sz="2905">
                <a:solidFill>
                  <a:srgbClr val="000000"/>
                </a:solidFill>
                <a:latin typeface="Muli"/>
                <a:ea typeface="Muli"/>
                <a:cs typeface="Muli"/>
                <a:sym typeface="Muli"/>
              </a:rPr>
              <a:t>A perceptual distance metric (lower is better).</a:t>
            </a:r>
          </a:p>
          <a:p>
            <a:pPr algn="l">
              <a:lnSpc>
                <a:spcPts val="3486"/>
              </a:lnSpc>
              <a:spcBef>
                <a:spcPct val="0"/>
              </a:spcBef>
            </a:pPr>
            <a:endParaRPr lang="en-US" sz="2905">
              <a:solidFill>
                <a:srgbClr val="000000"/>
              </a:solidFill>
              <a:latin typeface="Muli"/>
              <a:ea typeface="Muli"/>
              <a:cs typeface="Muli"/>
              <a:sym typeface="Muli"/>
            </a:endParaRPr>
          </a:p>
          <a:p>
            <a:pPr algn="l">
              <a:lnSpc>
                <a:spcPts val="3486"/>
              </a:lnSpc>
              <a:spcBef>
                <a:spcPct val="0"/>
              </a:spcBef>
            </a:pPr>
            <a:r>
              <a:rPr lang="en-US" sz="2905">
                <a:solidFill>
                  <a:srgbClr val="434343"/>
                </a:solidFill>
                <a:latin typeface="Fredoka"/>
                <a:ea typeface="Fredoka"/>
                <a:cs typeface="Fredoka"/>
                <a:sym typeface="Fredoka"/>
              </a:rPr>
              <a:t>FID (Fréchet Inception Distance): 11.74</a:t>
            </a:r>
          </a:p>
          <a:p>
            <a:pPr algn="l">
              <a:lnSpc>
                <a:spcPts val="3486"/>
              </a:lnSpc>
              <a:spcBef>
                <a:spcPct val="0"/>
              </a:spcBef>
            </a:pPr>
            <a:r>
              <a:rPr lang="en-US" sz="2905">
                <a:solidFill>
                  <a:srgbClr val="000000"/>
                </a:solidFill>
                <a:latin typeface="Muli"/>
                <a:ea typeface="Muli"/>
                <a:cs typeface="Muli"/>
                <a:sym typeface="Muli"/>
              </a:rPr>
              <a:t>Measures the quality of generated images by comparing the distribution of real and generated images in feature space (lower is better).</a:t>
            </a:r>
          </a:p>
        </p:txBody>
      </p:sp>
      <p:grpSp>
        <p:nvGrpSpPr>
          <p:cNvPr id="14" name="Group 14"/>
          <p:cNvGrpSpPr/>
          <p:nvPr/>
        </p:nvGrpSpPr>
        <p:grpSpPr>
          <a:xfrm>
            <a:off x="0" y="0"/>
            <a:ext cx="809951" cy="816072"/>
            <a:chOff x="0" y="0"/>
            <a:chExt cx="1079935" cy="1088096"/>
          </a:xfrm>
        </p:grpSpPr>
        <p:sp>
          <p:nvSpPr>
            <p:cNvPr id="15" name="Freeform 15"/>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25</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C71C"/>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a:off x="502400" y="9427268"/>
            <a:ext cx="522600" cy="522600"/>
            <a:chOff x="0" y="0"/>
            <a:chExt cx="696800" cy="696800"/>
          </a:xfrm>
        </p:grpSpPr>
        <p:sp>
          <p:nvSpPr>
            <p:cNvPr id="7" name="Freeform 7"/>
            <p:cNvSpPr/>
            <p:nvPr/>
          </p:nvSpPr>
          <p:spPr>
            <a:xfrm>
              <a:off x="0" y="0"/>
              <a:ext cx="696849" cy="696849"/>
            </a:xfrm>
            <a:custGeom>
              <a:avLst/>
              <a:gdLst/>
              <a:ahLst/>
              <a:cxnLst/>
              <a:rect l="l" t="t" r="r" b="b"/>
              <a:pathLst>
                <a:path w="696849" h="696849">
                  <a:moveTo>
                    <a:pt x="0" y="348361"/>
                  </a:moveTo>
                  <a:cubicBezTo>
                    <a:pt x="0" y="155956"/>
                    <a:pt x="155956" y="0"/>
                    <a:pt x="348361" y="0"/>
                  </a:cubicBezTo>
                  <a:cubicBezTo>
                    <a:pt x="540766" y="0"/>
                    <a:pt x="696849" y="155956"/>
                    <a:pt x="696849" y="348361"/>
                  </a:cubicBezTo>
                  <a:cubicBezTo>
                    <a:pt x="696849" y="540766"/>
                    <a:pt x="540766" y="696849"/>
                    <a:pt x="348361" y="696849"/>
                  </a:cubicBezTo>
                  <a:cubicBezTo>
                    <a:pt x="155956" y="696849"/>
                    <a:pt x="0" y="540766"/>
                    <a:pt x="0" y="348361"/>
                  </a:cubicBezTo>
                  <a:close/>
                </a:path>
              </a:pathLst>
            </a:custGeom>
            <a:solidFill>
              <a:srgbClr val="EEEEEE"/>
            </a:solidFill>
          </p:spPr>
        </p:sp>
      </p:grpSp>
      <p:sp>
        <p:nvSpPr>
          <p:cNvPr id="8" name="Freeform 8"/>
          <p:cNvSpPr/>
          <p:nvPr/>
        </p:nvSpPr>
        <p:spPr>
          <a:xfrm>
            <a:off x="1426425" y="9551501"/>
            <a:ext cx="1569850" cy="274100"/>
          </a:xfrm>
          <a:custGeom>
            <a:avLst/>
            <a:gdLst/>
            <a:ahLst/>
            <a:cxnLst/>
            <a:rect l="l" t="t" r="r" b="b"/>
            <a:pathLst>
              <a:path w="1569850" h="274100">
                <a:moveTo>
                  <a:pt x="0" y="0"/>
                </a:moveTo>
                <a:lnTo>
                  <a:pt x="1569850" y="0"/>
                </a:lnTo>
                <a:lnTo>
                  <a:pt x="1569850" y="274100"/>
                </a:lnTo>
                <a:lnTo>
                  <a:pt x="0" y="27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6723850" y="8840700"/>
            <a:ext cx="1695750" cy="1695750"/>
            <a:chOff x="0" y="0"/>
            <a:chExt cx="2261000" cy="2261000"/>
          </a:xfrm>
        </p:grpSpPr>
        <p:sp>
          <p:nvSpPr>
            <p:cNvPr id="10" name="Freeform 10"/>
            <p:cNvSpPr/>
            <p:nvPr/>
          </p:nvSpPr>
          <p:spPr>
            <a:xfrm>
              <a:off x="127" y="127"/>
              <a:ext cx="2260981" cy="2260854"/>
            </a:xfrm>
            <a:custGeom>
              <a:avLst/>
              <a:gdLst/>
              <a:ahLst/>
              <a:cxnLst/>
              <a:rect l="l" t="t" r="r" b="b"/>
              <a:pathLst>
                <a:path w="2260981" h="2260854">
                  <a:moveTo>
                    <a:pt x="2260854" y="0"/>
                  </a:moveTo>
                  <a:cubicBezTo>
                    <a:pt x="1012190" y="0"/>
                    <a:pt x="0" y="1012190"/>
                    <a:pt x="0" y="2260854"/>
                  </a:cubicBezTo>
                  <a:lnTo>
                    <a:pt x="1246124" y="2260854"/>
                  </a:lnTo>
                  <a:cubicBezTo>
                    <a:pt x="1246124" y="1700403"/>
                    <a:pt x="1700530" y="1245997"/>
                    <a:pt x="2260981" y="1245997"/>
                  </a:cubicBezTo>
                  <a:lnTo>
                    <a:pt x="2260981" y="0"/>
                  </a:lnTo>
                  <a:close/>
                </a:path>
              </a:pathLst>
            </a:custGeom>
            <a:solidFill>
              <a:srgbClr val="000000"/>
            </a:solidFill>
          </p:spPr>
        </p:sp>
      </p:grpSp>
      <p:grpSp>
        <p:nvGrpSpPr>
          <p:cNvPr id="11" name="Group 11"/>
          <p:cNvGrpSpPr/>
          <p:nvPr/>
        </p:nvGrpSpPr>
        <p:grpSpPr>
          <a:xfrm rot="-1748085">
            <a:off x="-1139018" y="-276361"/>
            <a:ext cx="3860872" cy="1930580"/>
            <a:chOff x="0" y="0"/>
            <a:chExt cx="5147829" cy="2574107"/>
          </a:xfrm>
        </p:grpSpPr>
        <p:sp>
          <p:nvSpPr>
            <p:cNvPr id="12" name="Freeform 12"/>
            <p:cNvSpPr/>
            <p:nvPr/>
          </p:nvSpPr>
          <p:spPr>
            <a:xfrm>
              <a:off x="0" y="0"/>
              <a:ext cx="5147818" cy="2574163"/>
            </a:xfrm>
            <a:custGeom>
              <a:avLst/>
              <a:gdLst/>
              <a:ahLst/>
              <a:cxnLst/>
              <a:rect l="l" t="t" r="r" b="b"/>
              <a:pathLst>
                <a:path w="5147818" h="2574163">
                  <a:moveTo>
                    <a:pt x="0" y="0"/>
                  </a:moveTo>
                  <a:cubicBezTo>
                    <a:pt x="0" y="1419098"/>
                    <a:pt x="1154430" y="2574163"/>
                    <a:pt x="2574036" y="2574163"/>
                  </a:cubicBezTo>
                  <a:cubicBezTo>
                    <a:pt x="3993388" y="2574163"/>
                    <a:pt x="5147818" y="1419098"/>
                    <a:pt x="5147818" y="0"/>
                  </a:cubicBezTo>
                  <a:lnTo>
                    <a:pt x="3985641" y="0"/>
                  </a:lnTo>
                  <a:cubicBezTo>
                    <a:pt x="3985641" y="778383"/>
                    <a:pt x="3352038" y="1411351"/>
                    <a:pt x="2574036" y="1411351"/>
                  </a:cubicBezTo>
                  <a:cubicBezTo>
                    <a:pt x="1795780" y="1411351"/>
                    <a:pt x="1162177" y="778383"/>
                    <a:pt x="1162177" y="0"/>
                  </a:cubicBezTo>
                  <a:close/>
                </a:path>
              </a:pathLst>
            </a:custGeom>
            <a:solidFill>
              <a:srgbClr val="000000"/>
            </a:solidFill>
          </p:spPr>
        </p:sp>
      </p:grpSp>
      <p:grpSp>
        <p:nvGrpSpPr>
          <p:cNvPr id="13" name="Group 13"/>
          <p:cNvGrpSpPr/>
          <p:nvPr/>
        </p:nvGrpSpPr>
        <p:grpSpPr>
          <a:xfrm rot="-5400000">
            <a:off x="17411666" y="1702304"/>
            <a:ext cx="320156" cy="191896"/>
            <a:chOff x="0" y="0"/>
            <a:chExt cx="426875" cy="255861"/>
          </a:xfrm>
        </p:grpSpPr>
        <p:sp>
          <p:nvSpPr>
            <p:cNvPr id="14" name="Freeform 14"/>
            <p:cNvSpPr/>
            <p:nvPr/>
          </p:nvSpPr>
          <p:spPr>
            <a:xfrm>
              <a:off x="0" y="0"/>
              <a:ext cx="426847" cy="255651"/>
            </a:xfrm>
            <a:custGeom>
              <a:avLst/>
              <a:gdLst/>
              <a:ahLst/>
              <a:cxnLst/>
              <a:rect l="l" t="t" r="r" b="b"/>
              <a:pathLst>
                <a:path w="426847" h="255651">
                  <a:moveTo>
                    <a:pt x="0" y="0"/>
                  </a:moveTo>
                  <a:lnTo>
                    <a:pt x="0" y="255651"/>
                  </a:lnTo>
                  <a:lnTo>
                    <a:pt x="426847" y="255651"/>
                  </a:lnTo>
                  <a:lnTo>
                    <a:pt x="426847" y="0"/>
                  </a:lnTo>
                  <a:close/>
                </a:path>
              </a:pathLst>
            </a:custGeom>
            <a:solidFill>
              <a:srgbClr val="EEEEEE"/>
            </a:solidFill>
          </p:spPr>
        </p:sp>
      </p:grpSp>
      <p:sp>
        <p:nvSpPr>
          <p:cNvPr id="15" name="TextBox 15"/>
          <p:cNvSpPr txBox="1"/>
          <p:nvPr/>
        </p:nvSpPr>
        <p:spPr>
          <a:xfrm>
            <a:off x="4682180" y="1175116"/>
            <a:ext cx="7819306"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Future Enhancement</a:t>
            </a:r>
          </a:p>
        </p:txBody>
      </p:sp>
      <p:grpSp>
        <p:nvGrpSpPr>
          <p:cNvPr id="16" name="Group 16"/>
          <p:cNvGrpSpPr/>
          <p:nvPr/>
        </p:nvGrpSpPr>
        <p:grpSpPr>
          <a:xfrm rot="5400000">
            <a:off x="16812344" y="670198"/>
            <a:ext cx="1532316" cy="191896"/>
            <a:chOff x="0" y="0"/>
            <a:chExt cx="2043088" cy="255861"/>
          </a:xfrm>
        </p:grpSpPr>
        <p:sp>
          <p:nvSpPr>
            <p:cNvPr id="17" name="Freeform 17"/>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sp>
        <p:nvSpPr>
          <p:cNvPr id="18" name="TextBox 18"/>
          <p:cNvSpPr txBox="1"/>
          <p:nvPr/>
        </p:nvSpPr>
        <p:spPr>
          <a:xfrm>
            <a:off x="4114666" y="4811230"/>
            <a:ext cx="9753733" cy="441432"/>
          </a:xfrm>
          <a:prstGeom prst="rect">
            <a:avLst/>
          </a:prstGeom>
        </p:spPr>
        <p:txBody>
          <a:bodyPr wrap="square" lIns="0" tIns="0" rIns="0" bIns="0" rtlCol="0" anchor="t">
            <a:spAutoFit/>
          </a:bodyPr>
          <a:lstStyle/>
          <a:p>
            <a:pPr algn="ctr">
              <a:lnSpc>
                <a:spcPts val="3436"/>
              </a:lnSpc>
              <a:spcBef>
                <a:spcPct val="0"/>
              </a:spcBef>
            </a:pPr>
            <a:r>
              <a:rPr lang="en-US" sz="2863" dirty="0">
                <a:solidFill>
                  <a:srgbClr val="000000"/>
                </a:solidFill>
                <a:latin typeface="Fredoka"/>
                <a:ea typeface="Fredoka"/>
                <a:cs typeface="Fredoka"/>
                <a:sym typeface="Fredoka"/>
              </a:rPr>
              <a:t>2. Digital Fashion Shows and Virtual Pop-Up Stores</a:t>
            </a:r>
          </a:p>
        </p:txBody>
      </p:sp>
      <p:sp>
        <p:nvSpPr>
          <p:cNvPr id="19" name="TextBox 19"/>
          <p:cNvSpPr txBox="1"/>
          <p:nvPr/>
        </p:nvSpPr>
        <p:spPr>
          <a:xfrm>
            <a:off x="4201040" y="6043237"/>
            <a:ext cx="7457560" cy="461665"/>
          </a:xfrm>
          <a:prstGeom prst="rect">
            <a:avLst/>
          </a:prstGeom>
        </p:spPr>
        <p:txBody>
          <a:bodyPr wrap="square" lIns="0" tIns="0" rIns="0" bIns="0" rtlCol="0" anchor="t">
            <a:spAutoFit/>
          </a:bodyPr>
          <a:lstStyle/>
          <a:p>
            <a:pPr algn="ctr">
              <a:lnSpc>
                <a:spcPts val="3634"/>
              </a:lnSpc>
              <a:spcBef>
                <a:spcPct val="0"/>
              </a:spcBef>
            </a:pPr>
            <a:r>
              <a:rPr lang="en-US" sz="3028" dirty="0">
                <a:solidFill>
                  <a:srgbClr val="000000"/>
                </a:solidFill>
                <a:latin typeface="Fredoka"/>
                <a:ea typeface="Fredoka"/>
                <a:cs typeface="Fredoka"/>
                <a:sym typeface="Fredoka"/>
              </a:rPr>
              <a:t>3. Data-Driven Insights for Retailers</a:t>
            </a:r>
          </a:p>
        </p:txBody>
      </p:sp>
      <p:sp>
        <p:nvSpPr>
          <p:cNvPr id="20" name="TextBox 20"/>
          <p:cNvSpPr txBox="1"/>
          <p:nvPr/>
        </p:nvSpPr>
        <p:spPr>
          <a:xfrm>
            <a:off x="3982378" y="3591964"/>
            <a:ext cx="10038422" cy="438216"/>
          </a:xfrm>
          <a:prstGeom prst="rect">
            <a:avLst/>
          </a:prstGeom>
        </p:spPr>
        <p:txBody>
          <a:bodyPr wrap="square" lIns="0" tIns="0" rIns="0" bIns="0" rtlCol="0" anchor="t">
            <a:spAutoFit/>
          </a:bodyPr>
          <a:lstStyle/>
          <a:p>
            <a:pPr algn="ctr">
              <a:lnSpc>
                <a:spcPts val="3486"/>
              </a:lnSpc>
              <a:spcBef>
                <a:spcPct val="0"/>
              </a:spcBef>
            </a:pPr>
            <a:r>
              <a:rPr lang="en-US" sz="2905" dirty="0">
                <a:solidFill>
                  <a:srgbClr val="000000"/>
                </a:solidFill>
                <a:latin typeface="Fredoka"/>
                <a:ea typeface="Fredoka"/>
                <a:cs typeface="Fredoka"/>
                <a:sym typeface="Fredoka"/>
              </a:rPr>
              <a:t> 1. Personalized Clothing Recommendations for user</a:t>
            </a:r>
          </a:p>
        </p:txBody>
      </p:sp>
      <p:sp>
        <p:nvSpPr>
          <p:cNvPr id="21" name="TextBox 21"/>
          <p:cNvSpPr txBox="1"/>
          <p:nvPr/>
        </p:nvSpPr>
        <p:spPr>
          <a:xfrm>
            <a:off x="4201040" y="7163739"/>
            <a:ext cx="10886560" cy="438216"/>
          </a:xfrm>
          <a:prstGeom prst="rect">
            <a:avLst/>
          </a:prstGeom>
        </p:spPr>
        <p:txBody>
          <a:bodyPr wrap="square" lIns="0" tIns="0" rIns="0" bIns="0" rtlCol="0" anchor="t">
            <a:spAutoFit/>
          </a:bodyPr>
          <a:lstStyle/>
          <a:p>
            <a:pPr algn="ctr">
              <a:lnSpc>
                <a:spcPts val="3486"/>
              </a:lnSpc>
              <a:spcBef>
                <a:spcPct val="0"/>
              </a:spcBef>
            </a:pPr>
            <a:r>
              <a:rPr lang="en-US" sz="2905" dirty="0">
                <a:solidFill>
                  <a:srgbClr val="000000"/>
                </a:solidFill>
                <a:latin typeface="Fredoka"/>
                <a:ea typeface="Fredoka"/>
                <a:cs typeface="Fredoka"/>
                <a:sym typeface="Fredoka"/>
              </a:rPr>
              <a:t>4. Webcam Integration for image and real-time video trial</a:t>
            </a:r>
          </a:p>
        </p:txBody>
      </p:sp>
      <p:grpSp>
        <p:nvGrpSpPr>
          <p:cNvPr id="22" name="Group 22"/>
          <p:cNvGrpSpPr/>
          <p:nvPr/>
        </p:nvGrpSpPr>
        <p:grpSpPr>
          <a:xfrm>
            <a:off x="0" y="0"/>
            <a:ext cx="809951" cy="816072"/>
            <a:chOff x="0" y="0"/>
            <a:chExt cx="1079935" cy="1088096"/>
          </a:xfrm>
        </p:grpSpPr>
        <p:sp>
          <p:nvSpPr>
            <p:cNvPr id="23" name="Freeform 23"/>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26</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FFFF"/>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rot="5400000">
            <a:off x="17448446" y="1754846"/>
            <a:ext cx="260110" cy="191896"/>
            <a:chOff x="0" y="0"/>
            <a:chExt cx="346813" cy="255861"/>
          </a:xfrm>
        </p:grpSpPr>
        <p:sp>
          <p:nvSpPr>
            <p:cNvPr id="7" name="Freeform 7"/>
            <p:cNvSpPr/>
            <p:nvPr/>
          </p:nvSpPr>
          <p:spPr>
            <a:xfrm>
              <a:off x="0" y="0"/>
              <a:ext cx="346837" cy="255651"/>
            </a:xfrm>
            <a:custGeom>
              <a:avLst/>
              <a:gdLst/>
              <a:ahLst/>
              <a:cxnLst/>
              <a:rect l="l" t="t" r="r" b="b"/>
              <a:pathLst>
                <a:path w="346837" h="255651">
                  <a:moveTo>
                    <a:pt x="0" y="0"/>
                  </a:moveTo>
                  <a:lnTo>
                    <a:pt x="0" y="255651"/>
                  </a:lnTo>
                  <a:lnTo>
                    <a:pt x="346837" y="255651"/>
                  </a:lnTo>
                  <a:lnTo>
                    <a:pt x="346837" y="0"/>
                  </a:lnTo>
                  <a:close/>
                </a:path>
              </a:pathLst>
            </a:custGeom>
            <a:solidFill>
              <a:srgbClr val="EEEEEE"/>
            </a:solidFill>
          </p:spPr>
        </p:sp>
      </p:grpSp>
      <p:sp>
        <p:nvSpPr>
          <p:cNvPr id="8" name="Freeform 8"/>
          <p:cNvSpPr/>
          <p:nvPr/>
        </p:nvSpPr>
        <p:spPr>
          <a:xfrm>
            <a:off x="937926" y="290995"/>
            <a:ext cx="1569850" cy="274100"/>
          </a:xfrm>
          <a:custGeom>
            <a:avLst/>
            <a:gdLst/>
            <a:ahLst/>
            <a:cxnLst/>
            <a:rect l="l" t="t" r="r" b="b"/>
            <a:pathLst>
              <a:path w="1569850" h="274100">
                <a:moveTo>
                  <a:pt x="0" y="0"/>
                </a:moveTo>
                <a:lnTo>
                  <a:pt x="1569850" y="0"/>
                </a:lnTo>
                <a:lnTo>
                  <a:pt x="1569850" y="274100"/>
                </a:lnTo>
                <a:lnTo>
                  <a:pt x="0" y="27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rot="5400000">
            <a:off x="-8" y="9040300"/>
            <a:ext cx="1237558" cy="1237558"/>
            <a:chOff x="0" y="0"/>
            <a:chExt cx="1650077" cy="1650077"/>
          </a:xfrm>
        </p:grpSpPr>
        <p:sp>
          <p:nvSpPr>
            <p:cNvPr id="10" name="Freeform 10"/>
            <p:cNvSpPr/>
            <p:nvPr/>
          </p:nvSpPr>
          <p:spPr>
            <a:xfrm>
              <a:off x="0" y="0"/>
              <a:ext cx="1650111" cy="1650111"/>
            </a:xfrm>
            <a:custGeom>
              <a:avLst/>
              <a:gdLst/>
              <a:ahLst/>
              <a:cxnLst/>
              <a:rect l="l" t="t" r="r" b="b"/>
              <a:pathLst>
                <a:path w="1650111" h="1650111">
                  <a:moveTo>
                    <a:pt x="1650111" y="0"/>
                  </a:moveTo>
                  <a:cubicBezTo>
                    <a:pt x="738759" y="0"/>
                    <a:pt x="0" y="738759"/>
                    <a:pt x="0" y="1650111"/>
                  </a:cubicBezTo>
                  <a:lnTo>
                    <a:pt x="909447" y="1650111"/>
                  </a:lnTo>
                  <a:cubicBezTo>
                    <a:pt x="909447" y="1241171"/>
                    <a:pt x="1241044" y="909447"/>
                    <a:pt x="1650111" y="909447"/>
                  </a:cubicBezTo>
                  <a:lnTo>
                    <a:pt x="1650111" y="0"/>
                  </a:lnTo>
                  <a:close/>
                </a:path>
              </a:pathLst>
            </a:custGeom>
            <a:solidFill>
              <a:srgbClr val="000000"/>
            </a:solidFill>
          </p:spPr>
        </p:sp>
      </p:grpSp>
      <p:sp>
        <p:nvSpPr>
          <p:cNvPr id="11" name="TextBox 11"/>
          <p:cNvSpPr txBox="1"/>
          <p:nvPr/>
        </p:nvSpPr>
        <p:spPr>
          <a:xfrm>
            <a:off x="1517875" y="1216212"/>
            <a:ext cx="15252150" cy="714375"/>
          </a:xfrm>
          <a:prstGeom prst="rect">
            <a:avLst/>
          </a:prstGeom>
        </p:spPr>
        <p:txBody>
          <a:bodyPr lIns="0" tIns="0" rIns="0" bIns="0" rtlCol="0" anchor="t">
            <a:spAutoFit/>
          </a:bodyPr>
          <a:lstStyle/>
          <a:p>
            <a:pPr algn="ctr">
              <a:lnSpc>
                <a:spcPts val="5627"/>
              </a:lnSpc>
            </a:pPr>
            <a:r>
              <a:rPr lang="en-US" sz="4689" dirty="0">
                <a:solidFill>
                  <a:srgbClr val="434343"/>
                </a:solidFill>
                <a:latin typeface="Fredoka"/>
                <a:ea typeface="Fredoka"/>
                <a:cs typeface="Fredoka"/>
                <a:sym typeface="Fredoka"/>
              </a:rPr>
              <a:t>Learning</a:t>
            </a:r>
          </a:p>
        </p:txBody>
      </p:sp>
      <p:sp>
        <p:nvSpPr>
          <p:cNvPr id="12" name="TextBox 12"/>
          <p:cNvSpPr txBox="1"/>
          <p:nvPr/>
        </p:nvSpPr>
        <p:spPr>
          <a:xfrm>
            <a:off x="5381602" y="3160906"/>
            <a:ext cx="9629797" cy="5192191"/>
          </a:xfrm>
          <a:prstGeom prst="rect">
            <a:avLst/>
          </a:prstGeom>
        </p:spPr>
        <p:txBody>
          <a:bodyPr wrap="square" lIns="0" tIns="0" rIns="0" bIns="0" rtlCol="0" anchor="t">
            <a:spAutoFit/>
          </a:bodyPr>
          <a:lstStyle/>
          <a:p>
            <a:pPr marL="657796" lvl="1" indent="-328898" algn="l">
              <a:lnSpc>
                <a:spcPts val="3656"/>
              </a:lnSpc>
              <a:buFont typeface="Arial"/>
              <a:buChar char="•"/>
            </a:pPr>
            <a:r>
              <a:rPr lang="en-US" sz="3046" dirty="0">
                <a:solidFill>
                  <a:srgbClr val="000000"/>
                </a:solidFill>
                <a:latin typeface="Fredoka"/>
                <a:ea typeface="Fredoka"/>
                <a:cs typeface="Fredoka"/>
                <a:sym typeface="Fredoka"/>
              </a:rPr>
              <a:t>Pose Estimation</a:t>
            </a:r>
          </a:p>
          <a:p>
            <a:pPr algn="l">
              <a:lnSpc>
                <a:spcPts val="3656"/>
              </a:lnSpc>
            </a:pPr>
            <a:endParaRPr lang="en-US" sz="3046" dirty="0">
              <a:solidFill>
                <a:srgbClr val="000000"/>
              </a:solidFill>
              <a:latin typeface="Fredoka"/>
              <a:ea typeface="Fredoka"/>
              <a:cs typeface="Fredoka"/>
              <a:sym typeface="Fredoka"/>
            </a:endParaRPr>
          </a:p>
          <a:p>
            <a:pPr marL="657796" lvl="1" indent="-328898" algn="l">
              <a:lnSpc>
                <a:spcPts val="3656"/>
              </a:lnSpc>
              <a:buFont typeface="Arial"/>
              <a:buChar char="•"/>
            </a:pPr>
            <a:r>
              <a:rPr lang="en-US" sz="3046" dirty="0">
                <a:solidFill>
                  <a:srgbClr val="000000"/>
                </a:solidFill>
                <a:latin typeface="Fredoka"/>
                <a:ea typeface="Fredoka"/>
                <a:cs typeface="Fredoka"/>
                <a:sym typeface="Fredoka"/>
              </a:rPr>
              <a:t>API integration</a:t>
            </a:r>
          </a:p>
          <a:p>
            <a:pPr algn="l">
              <a:lnSpc>
                <a:spcPts val="3656"/>
              </a:lnSpc>
            </a:pPr>
            <a:endParaRPr lang="en-US" sz="3046" dirty="0">
              <a:solidFill>
                <a:srgbClr val="000000"/>
              </a:solidFill>
              <a:latin typeface="Fredoka"/>
              <a:ea typeface="Fredoka"/>
              <a:cs typeface="Fredoka"/>
              <a:sym typeface="Fredoka"/>
            </a:endParaRPr>
          </a:p>
          <a:p>
            <a:pPr marL="657796" lvl="1" indent="-328898" algn="l">
              <a:lnSpc>
                <a:spcPts val="3656"/>
              </a:lnSpc>
              <a:buFont typeface="Arial"/>
              <a:buChar char="•"/>
            </a:pPr>
            <a:r>
              <a:rPr lang="en-US" sz="3046" dirty="0">
                <a:solidFill>
                  <a:srgbClr val="000000"/>
                </a:solidFill>
                <a:latin typeface="Fredoka"/>
                <a:ea typeface="Fredoka"/>
                <a:cs typeface="Fredoka"/>
                <a:sym typeface="Fredoka"/>
              </a:rPr>
              <a:t>OpenCV and </a:t>
            </a:r>
            <a:r>
              <a:rPr lang="en-US" sz="3046" dirty="0" err="1">
                <a:solidFill>
                  <a:srgbClr val="000000"/>
                </a:solidFill>
                <a:latin typeface="Fredoka"/>
                <a:ea typeface="Fredoka"/>
                <a:cs typeface="Fredoka"/>
                <a:sym typeface="Fredoka"/>
              </a:rPr>
              <a:t>Pytorch</a:t>
            </a:r>
            <a:endParaRPr lang="en-US" sz="3046" dirty="0">
              <a:solidFill>
                <a:srgbClr val="000000"/>
              </a:solidFill>
              <a:latin typeface="Fredoka"/>
              <a:ea typeface="Fredoka"/>
              <a:cs typeface="Fredoka"/>
              <a:sym typeface="Fredoka"/>
            </a:endParaRPr>
          </a:p>
          <a:p>
            <a:pPr algn="l">
              <a:lnSpc>
                <a:spcPts val="3656"/>
              </a:lnSpc>
            </a:pPr>
            <a:endParaRPr lang="en-US" sz="3046" dirty="0">
              <a:solidFill>
                <a:srgbClr val="000000"/>
              </a:solidFill>
              <a:latin typeface="Fredoka"/>
              <a:ea typeface="Fredoka"/>
              <a:cs typeface="Fredoka"/>
              <a:sym typeface="Fredoka"/>
            </a:endParaRPr>
          </a:p>
          <a:p>
            <a:pPr marL="657796" lvl="1" indent="-328898" algn="l">
              <a:lnSpc>
                <a:spcPts val="3656"/>
              </a:lnSpc>
              <a:buFont typeface="Arial"/>
              <a:buChar char="•"/>
            </a:pPr>
            <a:r>
              <a:rPr lang="en-US" sz="3046" dirty="0">
                <a:solidFill>
                  <a:srgbClr val="000000"/>
                </a:solidFill>
                <a:latin typeface="Fredoka"/>
                <a:ea typeface="Fredoka"/>
                <a:cs typeface="Fredoka"/>
                <a:sym typeface="Fredoka"/>
              </a:rPr>
              <a:t>GPU management for large data training</a:t>
            </a:r>
          </a:p>
          <a:p>
            <a:pPr algn="l">
              <a:lnSpc>
                <a:spcPts val="3656"/>
              </a:lnSpc>
            </a:pPr>
            <a:endParaRPr lang="en-US" sz="3046" dirty="0">
              <a:solidFill>
                <a:srgbClr val="000000"/>
              </a:solidFill>
              <a:latin typeface="Fredoka"/>
              <a:ea typeface="Fredoka"/>
              <a:cs typeface="Fredoka"/>
              <a:sym typeface="Fredoka"/>
            </a:endParaRPr>
          </a:p>
          <a:p>
            <a:pPr marL="657796" lvl="1" indent="-328898" algn="l">
              <a:lnSpc>
                <a:spcPts val="3656"/>
              </a:lnSpc>
              <a:buFont typeface="Arial"/>
              <a:buChar char="•"/>
            </a:pPr>
            <a:r>
              <a:rPr lang="en-US" sz="3046" dirty="0">
                <a:solidFill>
                  <a:srgbClr val="000000"/>
                </a:solidFill>
                <a:latin typeface="Fredoka"/>
                <a:ea typeface="Fredoka"/>
                <a:cs typeface="Fredoka"/>
                <a:sym typeface="Fredoka"/>
              </a:rPr>
              <a:t>Team-work</a:t>
            </a:r>
          </a:p>
          <a:p>
            <a:pPr algn="l">
              <a:lnSpc>
                <a:spcPts val="3656"/>
              </a:lnSpc>
            </a:pPr>
            <a:endParaRPr lang="en-US" sz="3046" dirty="0">
              <a:solidFill>
                <a:srgbClr val="000000"/>
              </a:solidFill>
              <a:latin typeface="Fredoka"/>
              <a:ea typeface="Fredoka"/>
              <a:cs typeface="Fredoka"/>
              <a:sym typeface="Fredoka"/>
            </a:endParaRPr>
          </a:p>
          <a:p>
            <a:pPr marL="657796" lvl="1" indent="-328898" algn="l">
              <a:lnSpc>
                <a:spcPts val="3656"/>
              </a:lnSpc>
              <a:buFont typeface="Arial"/>
              <a:buChar char="•"/>
            </a:pPr>
            <a:r>
              <a:rPr lang="en-US" sz="3046" dirty="0">
                <a:solidFill>
                  <a:srgbClr val="000000"/>
                </a:solidFill>
                <a:latin typeface="Fredoka"/>
                <a:ea typeface="Fredoka"/>
                <a:cs typeface="Fredoka"/>
                <a:sym typeface="Fredoka"/>
              </a:rPr>
              <a:t>Deadline management</a:t>
            </a:r>
          </a:p>
        </p:txBody>
      </p:sp>
      <p:grpSp>
        <p:nvGrpSpPr>
          <p:cNvPr id="13" name="Group 13"/>
          <p:cNvGrpSpPr/>
          <p:nvPr/>
        </p:nvGrpSpPr>
        <p:grpSpPr>
          <a:xfrm>
            <a:off x="0" y="0"/>
            <a:ext cx="809951" cy="816072"/>
            <a:chOff x="0" y="0"/>
            <a:chExt cx="1079935" cy="1088096"/>
          </a:xfrm>
        </p:grpSpPr>
        <p:sp>
          <p:nvSpPr>
            <p:cNvPr id="14" name="Freeform 14"/>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27</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C71C"/>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a:off x="502400" y="9427268"/>
            <a:ext cx="522600" cy="522600"/>
            <a:chOff x="0" y="0"/>
            <a:chExt cx="696800" cy="696800"/>
          </a:xfrm>
        </p:grpSpPr>
        <p:sp>
          <p:nvSpPr>
            <p:cNvPr id="7" name="Freeform 7"/>
            <p:cNvSpPr/>
            <p:nvPr/>
          </p:nvSpPr>
          <p:spPr>
            <a:xfrm>
              <a:off x="0" y="0"/>
              <a:ext cx="696849" cy="696849"/>
            </a:xfrm>
            <a:custGeom>
              <a:avLst/>
              <a:gdLst/>
              <a:ahLst/>
              <a:cxnLst/>
              <a:rect l="l" t="t" r="r" b="b"/>
              <a:pathLst>
                <a:path w="696849" h="696849">
                  <a:moveTo>
                    <a:pt x="0" y="348361"/>
                  </a:moveTo>
                  <a:cubicBezTo>
                    <a:pt x="0" y="155956"/>
                    <a:pt x="155956" y="0"/>
                    <a:pt x="348361" y="0"/>
                  </a:cubicBezTo>
                  <a:cubicBezTo>
                    <a:pt x="540766" y="0"/>
                    <a:pt x="696849" y="155956"/>
                    <a:pt x="696849" y="348361"/>
                  </a:cubicBezTo>
                  <a:cubicBezTo>
                    <a:pt x="696849" y="540766"/>
                    <a:pt x="540766" y="696849"/>
                    <a:pt x="348361" y="696849"/>
                  </a:cubicBezTo>
                  <a:cubicBezTo>
                    <a:pt x="155956" y="696849"/>
                    <a:pt x="0" y="540766"/>
                    <a:pt x="0" y="348361"/>
                  </a:cubicBezTo>
                  <a:close/>
                </a:path>
              </a:pathLst>
            </a:custGeom>
            <a:solidFill>
              <a:srgbClr val="EEEEEE"/>
            </a:solidFill>
          </p:spPr>
        </p:sp>
      </p:grpSp>
      <p:grpSp>
        <p:nvGrpSpPr>
          <p:cNvPr id="8" name="Group 8"/>
          <p:cNvGrpSpPr/>
          <p:nvPr/>
        </p:nvGrpSpPr>
        <p:grpSpPr>
          <a:xfrm>
            <a:off x="16723850" y="8840700"/>
            <a:ext cx="1695750" cy="1695750"/>
            <a:chOff x="0" y="0"/>
            <a:chExt cx="2261000" cy="2261000"/>
          </a:xfrm>
        </p:grpSpPr>
        <p:sp>
          <p:nvSpPr>
            <p:cNvPr id="9" name="Freeform 9"/>
            <p:cNvSpPr/>
            <p:nvPr/>
          </p:nvSpPr>
          <p:spPr>
            <a:xfrm>
              <a:off x="127" y="127"/>
              <a:ext cx="2260981" cy="2260854"/>
            </a:xfrm>
            <a:custGeom>
              <a:avLst/>
              <a:gdLst/>
              <a:ahLst/>
              <a:cxnLst/>
              <a:rect l="l" t="t" r="r" b="b"/>
              <a:pathLst>
                <a:path w="2260981" h="2260854">
                  <a:moveTo>
                    <a:pt x="2260854" y="0"/>
                  </a:moveTo>
                  <a:cubicBezTo>
                    <a:pt x="1012190" y="0"/>
                    <a:pt x="0" y="1012190"/>
                    <a:pt x="0" y="2260854"/>
                  </a:cubicBezTo>
                  <a:lnTo>
                    <a:pt x="1246124" y="2260854"/>
                  </a:lnTo>
                  <a:cubicBezTo>
                    <a:pt x="1246124" y="1700403"/>
                    <a:pt x="1700530" y="1245997"/>
                    <a:pt x="2260981" y="1245997"/>
                  </a:cubicBezTo>
                  <a:lnTo>
                    <a:pt x="2260981" y="0"/>
                  </a:lnTo>
                  <a:close/>
                </a:path>
              </a:pathLst>
            </a:custGeom>
            <a:solidFill>
              <a:srgbClr val="000000"/>
            </a:solidFill>
          </p:spPr>
        </p:sp>
      </p:grpSp>
      <p:grpSp>
        <p:nvGrpSpPr>
          <p:cNvPr id="10" name="Group 10"/>
          <p:cNvGrpSpPr/>
          <p:nvPr/>
        </p:nvGrpSpPr>
        <p:grpSpPr>
          <a:xfrm rot="-4564212">
            <a:off x="-765662" y="-680502"/>
            <a:ext cx="3860872" cy="1930580"/>
            <a:chOff x="0" y="0"/>
            <a:chExt cx="5147829" cy="2574107"/>
          </a:xfrm>
        </p:grpSpPr>
        <p:sp>
          <p:nvSpPr>
            <p:cNvPr id="11" name="Freeform 11"/>
            <p:cNvSpPr/>
            <p:nvPr/>
          </p:nvSpPr>
          <p:spPr>
            <a:xfrm>
              <a:off x="0" y="0"/>
              <a:ext cx="5147818" cy="2574163"/>
            </a:xfrm>
            <a:custGeom>
              <a:avLst/>
              <a:gdLst/>
              <a:ahLst/>
              <a:cxnLst/>
              <a:rect l="l" t="t" r="r" b="b"/>
              <a:pathLst>
                <a:path w="5147818" h="2574163">
                  <a:moveTo>
                    <a:pt x="0" y="0"/>
                  </a:moveTo>
                  <a:cubicBezTo>
                    <a:pt x="0" y="1419098"/>
                    <a:pt x="1154430" y="2574163"/>
                    <a:pt x="2574036" y="2574163"/>
                  </a:cubicBezTo>
                  <a:cubicBezTo>
                    <a:pt x="3993388" y="2574163"/>
                    <a:pt x="5147818" y="1419098"/>
                    <a:pt x="5147818" y="0"/>
                  </a:cubicBezTo>
                  <a:lnTo>
                    <a:pt x="3985641" y="0"/>
                  </a:lnTo>
                  <a:cubicBezTo>
                    <a:pt x="3985641" y="778383"/>
                    <a:pt x="3352038" y="1411351"/>
                    <a:pt x="2574036" y="1411351"/>
                  </a:cubicBezTo>
                  <a:cubicBezTo>
                    <a:pt x="1795780" y="1411351"/>
                    <a:pt x="1162177" y="778383"/>
                    <a:pt x="1162177" y="0"/>
                  </a:cubicBezTo>
                  <a:close/>
                </a:path>
              </a:pathLst>
            </a:custGeom>
            <a:solidFill>
              <a:srgbClr val="000000"/>
            </a:solidFill>
          </p:spPr>
        </p:sp>
      </p:grpSp>
      <p:grpSp>
        <p:nvGrpSpPr>
          <p:cNvPr id="12" name="Group 12"/>
          <p:cNvGrpSpPr/>
          <p:nvPr/>
        </p:nvGrpSpPr>
        <p:grpSpPr>
          <a:xfrm rot="-5400000">
            <a:off x="17411666" y="1702304"/>
            <a:ext cx="320156" cy="191896"/>
            <a:chOff x="0" y="0"/>
            <a:chExt cx="426875" cy="255861"/>
          </a:xfrm>
        </p:grpSpPr>
        <p:sp>
          <p:nvSpPr>
            <p:cNvPr id="13" name="Freeform 13"/>
            <p:cNvSpPr/>
            <p:nvPr/>
          </p:nvSpPr>
          <p:spPr>
            <a:xfrm>
              <a:off x="0" y="0"/>
              <a:ext cx="426847" cy="255651"/>
            </a:xfrm>
            <a:custGeom>
              <a:avLst/>
              <a:gdLst/>
              <a:ahLst/>
              <a:cxnLst/>
              <a:rect l="l" t="t" r="r" b="b"/>
              <a:pathLst>
                <a:path w="426847" h="255651">
                  <a:moveTo>
                    <a:pt x="0" y="0"/>
                  </a:moveTo>
                  <a:lnTo>
                    <a:pt x="0" y="255651"/>
                  </a:lnTo>
                  <a:lnTo>
                    <a:pt x="426847" y="255651"/>
                  </a:lnTo>
                  <a:lnTo>
                    <a:pt x="426847" y="0"/>
                  </a:lnTo>
                  <a:close/>
                </a:path>
              </a:pathLst>
            </a:custGeom>
            <a:solidFill>
              <a:srgbClr val="EEEEEE"/>
            </a:solidFill>
          </p:spPr>
        </p:sp>
      </p:grpSp>
      <p:grpSp>
        <p:nvGrpSpPr>
          <p:cNvPr id="14" name="Group 14"/>
          <p:cNvGrpSpPr/>
          <p:nvPr/>
        </p:nvGrpSpPr>
        <p:grpSpPr>
          <a:xfrm rot="5400000">
            <a:off x="16812344" y="670198"/>
            <a:ext cx="1532316" cy="191896"/>
            <a:chOff x="0" y="0"/>
            <a:chExt cx="2043088" cy="255861"/>
          </a:xfrm>
        </p:grpSpPr>
        <p:sp>
          <p:nvSpPr>
            <p:cNvPr id="15" name="Freeform 1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16" name="Group 16"/>
          <p:cNvGrpSpPr/>
          <p:nvPr/>
        </p:nvGrpSpPr>
        <p:grpSpPr>
          <a:xfrm>
            <a:off x="0" y="0"/>
            <a:ext cx="809951" cy="816072"/>
            <a:chOff x="0" y="0"/>
            <a:chExt cx="1079935" cy="1088096"/>
          </a:xfrm>
        </p:grpSpPr>
        <p:sp>
          <p:nvSpPr>
            <p:cNvPr id="17" name="Freeform 17"/>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28</a:t>
              </a:r>
            </a:p>
          </p:txBody>
        </p:sp>
      </p:grpSp>
      <p:sp>
        <p:nvSpPr>
          <p:cNvPr id="19" name="TextBox 19"/>
          <p:cNvSpPr txBox="1"/>
          <p:nvPr/>
        </p:nvSpPr>
        <p:spPr>
          <a:xfrm>
            <a:off x="4682180" y="1175116"/>
            <a:ext cx="7819306"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Week-wise Contribution </a:t>
            </a:r>
          </a:p>
        </p:txBody>
      </p:sp>
      <p:grpSp>
        <p:nvGrpSpPr>
          <p:cNvPr id="20" name="Group 20"/>
          <p:cNvGrpSpPr/>
          <p:nvPr/>
        </p:nvGrpSpPr>
        <p:grpSpPr>
          <a:xfrm>
            <a:off x="1870475" y="2390830"/>
            <a:ext cx="13120550" cy="7702311"/>
            <a:chOff x="0" y="0"/>
            <a:chExt cx="17494066" cy="10269747"/>
          </a:xfrm>
        </p:grpSpPr>
        <p:sp>
          <p:nvSpPr>
            <p:cNvPr id="21" name="Freeform 21"/>
            <p:cNvSpPr/>
            <p:nvPr/>
          </p:nvSpPr>
          <p:spPr>
            <a:xfrm>
              <a:off x="0" y="9488245"/>
              <a:ext cx="2016816" cy="352142"/>
            </a:xfrm>
            <a:custGeom>
              <a:avLst/>
              <a:gdLst/>
              <a:ahLst/>
              <a:cxnLst/>
              <a:rect l="l" t="t" r="r" b="b"/>
              <a:pathLst>
                <a:path w="2016816" h="352142">
                  <a:moveTo>
                    <a:pt x="0" y="0"/>
                  </a:moveTo>
                  <a:lnTo>
                    <a:pt x="2016816" y="0"/>
                  </a:lnTo>
                  <a:lnTo>
                    <a:pt x="2016816" y="352142"/>
                  </a:lnTo>
                  <a:lnTo>
                    <a:pt x="0" y="352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2335767" y="0"/>
              <a:ext cx="15158299" cy="10269747"/>
            </a:xfrm>
            <a:custGeom>
              <a:avLst/>
              <a:gdLst/>
              <a:ahLst/>
              <a:cxnLst/>
              <a:rect l="l" t="t" r="r" b="b"/>
              <a:pathLst>
                <a:path w="15158299" h="10269747">
                  <a:moveTo>
                    <a:pt x="0" y="0"/>
                  </a:moveTo>
                  <a:lnTo>
                    <a:pt x="15158299" y="0"/>
                  </a:lnTo>
                  <a:lnTo>
                    <a:pt x="15158299" y="10269747"/>
                  </a:lnTo>
                  <a:lnTo>
                    <a:pt x="0" y="10269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rot="6216840">
              <a:off x="4827788" y="-1790178"/>
              <a:ext cx="231728" cy="5310430"/>
            </a:xfrm>
            <a:custGeom>
              <a:avLst/>
              <a:gdLst/>
              <a:ahLst/>
              <a:cxnLst/>
              <a:rect l="l" t="t" r="r" b="b"/>
              <a:pathLst>
                <a:path w="231728" h="5310430">
                  <a:moveTo>
                    <a:pt x="0" y="0"/>
                  </a:moveTo>
                  <a:lnTo>
                    <a:pt x="231728" y="0"/>
                  </a:lnTo>
                  <a:lnTo>
                    <a:pt x="231728" y="5310430"/>
                  </a:lnTo>
                  <a:lnTo>
                    <a:pt x="0" y="53104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8148556" y="1756974"/>
              <a:ext cx="3987877" cy="823192"/>
            </a:xfrm>
            <a:prstGeom prst="rect">
              <a:avLst/>
            </a:prstGeom>
          </p:spPr>
          <p:txBody>
            <a:bodyPr wrap="square" lIns="0" tIns="0" rIns="0" bIns="0" rtlCol="0" anchor="t">
              <a:spAutoFit/>
            </a:bodyPr>
            <a:lstStyle/>
            <a:p>
              <a:pPr algn="ctr">
                <a:lnSpc>
                  <a:spcPts val="2427"/>
                </a:lnSpc>
              </a:pPr>
              <a:r>
                <a:rPr lang="en-US" sz="2022" dirty="0">
                  <a:solidFill>
                    <a:srgbClr val="000000"/>
                  </a:solidFill>
                  <a:latin typeface="Fredoka"/>
                  <a:ea typeface="Fredoka"/>
                  <a:cs typeface="Fredoka"/>
                  <a:sym typeface="Fredoka"/>
                </a:rPr>
                <a:t>Data collection, </a:t>
              </a:r>
            </a:p>
            <a:p>
              <a:pPr algn="ctr">
                <a:lnSpc>
                  <a:spcPts val="2427"/>
                </a:lnSpc>
                <a:spcBef>
                  <a:spcPct val="0"/>
                </a:spcBef>
              </a:pPr>
              <a:r>
                <a:rPr lang="en-US" sz="2022" dirty="0">
                  <a:solidFill>
                    <a:srgbClr val="000000"/>
                  </a:solidFill>
                  <a:latin typeface="Fredoka"/>
                  <a:ea typeface="Fredoka"/>
                  <a:cs typeface="Fredoka"/>
                  <a:sym typeface="Fredoka"/>
                </a:rPr>
                <a:t>3D model development</a:t>
              </a:r>
            </a:p>
          </p:txBody>
        </p:sp>
        <p:sp>
          <p:nvSpPr>
            <p:cNvPr id="25" name="TextBox 25"/>
            <p:cNvSpPr txBox="1"/>
            <p:nvPr/>
          </p:nvSpPr>
          <p:spPr>
            <a:xfrm>
              <a:off x="13322638" y="1753366"/>
              <a:ext cx="3737660" cy="823711"/>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Front-end setup, </a:t>
              </a:r>
            </a:p>
            <a:p>
              <a:pPr algn="ctr">
                <a:lnSpc>
                  <a:spcPts val="2423"/>
                </a:lnSpc>
                <a:spcBef>
                  <a:spcPct val="0"/>
                </a:spcBef>
              </a:pPr>
              <a:r>
                <a:rPr lang="en-US" sz="2019" dirty="0">
                  <a:solidFill>
                    <a:srgbClr val="000000"/>
                  </a:solidFill>
                  <a:latin typeface="Fredoka"/>
                  <a:ea typeface="Fredoka"/>
                  <a:cs typeface="Fredoka"/>
                  <a:sym typeface="Fredoka"/>
                </a:rPr>
                <a:t>AR initial integration</a:t>
              </a:r>
            </a:p>
          </p:txBody>
        </p:sp>
        <p:sp>
          <p:nvSpPr>
            <p:cNvPr id="26" name="TextBox 26"/>
            <p:cNvSpPr txBox="1"/>
            <p:nvPr/>
          </p:nvSpPr>
          <p:spPr>
            <a:xfrm>
              <a:off x="8405161" y="3288118"/>
              <a:ext cx="3301503" cy="823711"/>
            </a:xfrm>
            <a:prstGeom prst="rect">
              <a:avLst/>
            </a:prstGeom>
          </p:spPr>
          <p:txBody>
            <a:bodyPr wrap="square" lIns="0" tIns="0" rIns="0" bIns="0" rtlCol="0" anchor="t">
              <a:spAutoFit/>
            </a:bodyPr>
            <a:lstStyle/>
            <a:p>
              <a:pPr algn="ctr">
                <a:lnSpc>
                  <a:spcPts val="2423"/>
                </a:lnSpc>
                <a:spcBef>
                  <a:spcPct val="0"/>
                </a:spcBef>
              </a:pPr>
              <a:r>
                <a:rPr lang="en-US" sz="2019">
                  <a:solidFill>
                    <a:srgbClr val="000000"/>
                  </a:solidFill>
                  <a:latin typeface="Fredoka"/>
                  <a:ea typeface="Fredoka"/>
                  <a:cs typeface="Fredoka"/>
                  <a:sym typeface="Fredoka"/>
                </a:rPr>
                <a:t>3D model training </a:t>
              </a:r>
            </a:p>
            <a:p>
              <a:pPr algn="ctr">
                <a:lnSpc>
                  <a:spcPts val="2423"/>
                </a:lnSpc>
                <a:spcBef>
                  <a:spcPct val="0"/>
                </a:spcBef>
              </a:pPr>
              <a:r>
                <a:rPr lang="en-US" sz="2019">
                  <a:solidFill>
                    <a:srgbClr val="000000"/>
                  </a:solidFill>
                  <a:latin typeface="Fredoka"/>
                  <a:ea typeface="Fredoka"/>
                  <a:cs typeface="Fredoka"/>
                  <a:sym typeface="Fredoka"/>
                </a:rPr>
                <a:t>and refinement</a:t>
              </a:r>
            </a:p>
          </p:txBody>
        </p:sp>
        <p:sp>
          <p:nvSpPr>
            <p:cNvPr id="27" name="TextBox 27"/>
            <p:cNvSpPr txBox="1"/>
            <p:nvPr/>
          </p:nvSpPr>
          <p:spPr>
            <a:xfrm>
              <a:off x="12761238" y="3228346"/>
              <a:ext cx="4486502" cy="823711"/>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Continued AR integration,</a:t>
              </a:r>
            </a:p>
            <a:p>
              <a:pPr algn="ctr">
                <a:lnSpc>
                  <a:spcPts val="2423"/>
                </a:lnSpc>
                <a:spcBef>
                  <a:spcPct val="0"/>
                </a:spcBef>
              </a:pPr>
              <a:r>
                <a:rPr lang="en-US" sz="2019" dirty="0">
                  <a:solidFill>
                    <a:srgbClr val="000000"/>
                  </a:solidFill>
                  <a:latin typeface="Fredoka"/>
                  <a:ea typeface="Fredoka"/>
                  <a:cs typeface="Fredoka"/>
                  <a:sym typeface="Fredoka"/>
                </a:rPr>
                <a:t>front-end development</a:t>
              </a:r>
            </a:p>
          </p:txBody>
        </p:sp>
        <p:sp>
          <p:nvSpPr>
            <p:cNvPr id="28" name="TextBox 28"/>
            <p:cNvSpPr txBox="1"/>
            <p:nvPr/>
          </p:nvSpPr>
          <p:spPr>
            <a:xfrm>
              <a:off x="8405163" y="4575122"/>
              <a:ext cx="3301504" cy="823711"/>
            </a:xfrm>
            <a:prstGeom prst="rect">
              <a:avLst/>
            </a:prstGeom>
          </p:spPr>
          <p:txBody>
            <a:bodyPr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Complete 3D model </a:t>
              </a:r>
            </a:p>
            <a:p>
              <a:pPr algn="ctr">
                <a:lnSpc>
                  <a:spcPts val="2423"/>
                </a:lnSpc>
                <a:spcBef>
                  <a:spcPct val="0"/>
                </a:spcBef>
              </a:pPr>
              <a:r>
                <a:rPr lang="en-US" sz="2019" dirty="0">
                  <a:solidFill>
                    <a:srgbClr val="000000"/>
                  </a:solidFill>
                  <a:latin typeface="Fredoka"/>
                  <a:ea typeface="Fredoka"/>
                  <a:cs typeface="Fredoka"/>
                  <a:sym typeface="Fredoka"/>
                </a:rPr>
                <a:t>generation</a:t>
              </a:r>
            </a:p>
          </p:txBody>
        </p:sp>
        <p:sp>
          <p:nvSpPr>
            <p:cNvPr id="29" name="TextBox 29"/>
            <p:cNvSpPr txBox="1"/>
            <p:nvPr/>
          </p:nvSpPr>
          <p:spPr>
            <a:xfrm>
              <a:off x="12542833" y="4708074"/>
              <a:ext cx="4902093" cy="823711"/>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Backend setup, complete </a:t>
              </a:r>
            </a:p>
            <a:p>
              <a:pPr algn="ctr">
                <a:lnSpc>
                  <a:spcPts val="2423"/>
                </a:lnSpc>
                <a:spcBef>
                  <a:spcPct val="0"/>
                </a:spcBef>
              </a:pPr>
              <a:r>
                <a:rPr lang="en-US" sz="2019" dirty="0">
                  <a:solidFill>
                    <a:srgbClr val="000000"/>
                  </a:solidFill>
                  <a:latin typeface="Fredoka"/>
                  <a:ea typeface="Fredoka"/>
                  <a:cs typeface="Fredoka"/>
                  <a:sym typeface="Fredoka"/>
                </a:rPr>
                <a:t>front-end for image uploads</a:t>
              </a:r>
            </a:p>
          </p:txBody>
        </p:sp>
        <p:sp>
          <p:nvSpPr>
            <p:cNvPr id="30" name="TextBox 30"/>
            <p:cNvSpPr txBox="1"/>
            <p:nvPr/>
          </p:nvSpPr>
          <p:spPr>
            <a:xfrm>
              <a:off x="8998592" y="6321203"/>
              <a:ext cx="2542223" cy="407093"/>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Test AI models</a:t>
              </a:r>
            </a:p>
          </p:txBody>
        </p:sp>
        <p:sp>
          <p:nvSpPr>
            <p:cNvPr id="31" name="TextBox 31"/>
            <p:cNvSpPr txBox="1"/>
            <p:nvPr/>
          </p:nvSpPr>
          <p:spPr>
            <a:xfrm>
              <a:off x="13322639" y="6108131"/>
              <a:ext cx="3737659" cy="823711"/>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Begin testing AR </a:t>
              </a:r>
            </a:p>
            <a:p>
              <a:pPr algn="ctr">
                <a:lnSpc>
                  <a:spcPts val="2423"/>
                </a:lnSpc>
                <a:spcBef>
                  <a:spcPct val="0"/>
                </a:spcBef>
              </a:pPr>
              <a:r>
                <a:rPr lang="en-US" sz="2019" dirty="0">
                  <a:solidFill>
                    <a:srgbClr val="000000"/>
                  </a:solidFill>
                  <a:latin typeface="Fredoka"/>
                  <a:ea typeface="Fredoka"/>
                  <a:cs typeface="Fredoka"/>
                  <a:sym typeface="Fredoka"/>
                </a:rPr>
                <a:t>and user interactions </a:t>
              </a:r>
            </a:p>
          </p:txBody>
        </p:sp>
        <p:sp>
          <p:nvSpPr>
            <p:cNvPr id="32" name="TextBox 32"/>
            <p:cNvSpPr txBox="1"/>
            <p:nvPr/>
          </p:nvSpPr>
          <p:spPr>
            <a:xfrm>
              <a:off x="8436377" y="7755233"/>
              <a:ext cx="3496855" cy="410369"/>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Optimize AI systems</a:t>
              </a:r>
            </a:p>
          </p:txBody>
        </p:sp>
        <p:sp>
          <p:nvSpPr>
            <p:cNvPr id="33" name="TextBox 33"/>
            <p:cNvSpPr txBox="1"/>
            <p:nvPr/>
          </p:nvSpPr>
          <p:spPr>
            <a:xfrm>
              <a:off x="13175467" y="7551686"/>
              <a:ext cx="3496853" cy="823711"/>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 UI refinement,</a:t>
              </a:r>
            </a:p>
            <a:p>
              <a:pPr algn="ctr">
                <a:lnSpc>
                  <a:spcPts val="2423"/>
                </a:lnSpc>
                <a:spcBef>
                  <a:spcPct val="0"/>
                </a:spcBef>
              </a:pPr>
              <a:r>
                <a:rPr lang="en-US" sz="2019" dirty="0">
                  <a:solidFill>
                    <a:srgbClr val="000000"/>
                  </a:solidFill>
                  <a:latin typeface="Fredoka"/>
                  <a:ea typeface="Fredoka"/>
                  <a:cs typeface="Fredoka"/>
                  <a:sym typeface="Fredoka"/>
                </a:rPr>
                <a:t>Integrate backend,</a:t>
              </a:r>
            </a:p>
          </p:txBody>
        </p:sp>
        <p:sp>
          <p:nvSpPr>
            <p:cNvPr id="34" name="TextBox 34"/>
            <p:cNvSpPr txBox="1"/>
            <p:nvPr/>
          </p:nvSpPr>
          <p:spPr>
            <a:xfrm>
              <a:off x="8682448" y="9319115"/>
              <a:ext cx="3250784" cy="410369"/>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Final integration </a:t>
              </a:r>
            </a:p>
          </p:txBody>
        </p:sp>
        <p:sp>
          <p:nvSpPr>
            <p:cNvPr id="35" name="TextBox 35"/>
            <p:cNvSpPr txBox="1"/>
            <p:nvPr/>
          </p:nvSpPr>
          <p:spPr>
            <a:xfrm>
              <a:off x="12761238" y="9115568"/>
              <a:ext cx="4382725" cy="823711"/>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Final system integration</a:t>
              </a:r>
            </a:p>
            <a:p>
              <a:pPr algn="ctr">
                <a:lnSpc>
                  <a:spcPts val="2423"/>
                </a:lnSpc>
                <a:spcBef>
                  <a:spcPct val="0"/>
                </a:spcBef>
              </a:pPr>
              <a:r>
                <a:rPr lang="en-US" sz="2019" dirty="0">
                  <a:solidFill>
                    <a:srgbClr val="000000"/>
                  </a:solidFill>
                  <a:latin typeface="Fredoka"/>
                  <a:ea typeface="Fredoka"/>
                  <a:cs typeface="Fredoka"/>
                  <a:sym typeface="Fredoka"/>
                </a:rPr>
                <a:t>and testing</a:t>
              </a:r>
            </a:p>
          </p:txBody>
        </p:sp>
        <p:sp>
          <p:nvSpPr>
            <p:cNvPr id="36" name="TextBox 36"/>
            <p:cNvSpPr txBox="1"/>
            <p:nvPr/>
          </p:nvSpPr>
          <p:spPr>
            <a:xfrm>
              <a:off x="9117584" y="640658"/>
              <a:ext cx="1405762" cy="465047"/>
            </a:xfrm>
            <a:prstGeom prst="rect">
              <a:avLst/>
            </a:prstGeom>
          </p:spPr>
          <p:txBody>
            <a:bodyPr lIns="0" tIns="0" rIns="0" bIns="0" rtlCol="0" anchor="t">
              <a:spAutoFit/>
            </a:bodyPr>
            <a:lstStyle/>
            <a:p>
              <a:pPr algn="ctr">
                <a:lnSpc>
                  <a:spcPts val="2770"/>
                </a:lnSpc>
                <a:spcBef>
                  <a:spcPct val="0"/>
                </a:spcBef>
              </a:pPr>
              <a:r>
                <a:rPr lang="en-US" sz="2308">
                  <a:solidFill>
                    <a:srgbClr val="C84137"/>
                  </a:solidFill>
                  <a:latin typeface="Fredoka"/>
                  <a:ea typeface="Fredoka"/>
                  <a:cs typeface="Fredoka"/>
                  <a:sym typeface="Fredoka"/>
                </a:rPr>
                <a:t>Aporbo</a:t>
              </a:r>
            </a:p>
          </p:txBody>
        </p:sp>
        <p:sp>
          <p:nvSpPr>
            <p:cNvPr id="37" name="TextBox 37"/>
            <p:cNvSpPr txBox="1"/>
            <p:nvPr/>
          </p:nvSpPr>
          <p:spPr>
            <a:xfrm>
              <a:off x="13903445" y="640658"/>
              <a:ext cx="1220721" cy="465047"/>
            </a:xfrm>
            <a:prstGeom prst="rect">
              <a:avLst/>
            </a:prstGeom>
          </p:spPr>
          <p:txBody>
            <a:bodyPr lIns="0" tIns="0" rIns="0" bIns="0" rtlCol="0" anchor="t">
              <a:spAutoFit/>
            </a:bodyPr>
            <a:lstStyle/>
            <a:p>
              <a:pPr algn="ctr">
                <a:lnSpc>
                  <a:spcPts val="2774"/>
                </a:lnSpc>
                <a:spcBef>
                  <a:spcPct val="0"/>
                </a:spcBef>
              </a:pPr>
              <a:r>
                <a:rPr lang="en-US" sz="2312">
                  <a:solidFill>
                    <a:srgbClr val="C84137"/>
                  </a:solidFill>
                  <a:latin typeface="Fredoka"/>
                  <a:ea typeface="Fredoka"/>
                  <a:cs typeface="Fredoka"/>
                  <a:sym typeface="Fredoka"/>
                </a:rPr>
                <a:t>Tasfia</a:t>
              </a:r>
            </a:p>
          </p:txBody>
        </p:sp>
        <p:sp>
          <p:nvSpPr>
            <p:cNvPr id="38" name="TextBox 38"/>
            <p:cNvSpPr txBox="1"/>
            <p:nvPr/>
          </p:nvSpPr>
          <p:spPr>
            <a:xfrm>
              <a:off x="3974324" y="1968053"/>
              <a:ext cx="1308461" cy="465047"/>
            </a:xfrm>
            <a:prstGeom prst="rect">
              <a:avLst/>
            </a:prstGeom>
          </p:spPr>
          <p:txBody>
            <a:bodyPr lIns="0" tIns="0" rIns="0" bIns="0" rtlCol="0" anchor="t">
              <a:spAutoFit/>
            </a:bodyPr>
            <a:lstStyle/>
            <a:p>
              <a:pPr algn="ctr">
                <a:lnSpc>
                  <a:spcPts val="2774"/>
                </a:lnSpc>
                <a:spcBef>
                  <a:spcPct val="0"/>
                </a:spcBef>
              </a:pPr>
              <a:r>
                <a:rPr lang="en-US" sz="2312">
                  <a:solidFill>
                    <a:srgbClr val="C84137"/>
                  </a:solidFill>
                  <a:latin typeface="Fredoka"/>
                  <a:ea typeface="Fredoka"/>
                  <a:cs typeface="Fredoka"/>
                  <a:sym typeface="Fredoka"/>
                </a:rPr>
                <a:t>Week 1</a:t>
              </a:r>
            </a:p>
          </p:txBody>
        </p:sp>
        <p:sp>
          <p:nvSpPr>
            <p:cNvPr id="39" name="TextBox 39"/>
            <p:cNvSpPr txBox="1"/>
            <p:nvPr/>
          </p:nvSpPr>
          <p:spPr>
            <a:xfrm>
              <a:off x="3934809" y="3360154"/>
              <a:ext cx="1699224" cy="465047"/>
            </a:xfrm>
            <a:prstGeom prst="rect">
              <a:avLst/>
            </a:prstGeom>
          </p:spPr>
          <p:txBody>
            <a:bodyPr wrap="square" lIns="0" tIns="0" rIns="0" bIns="0" rtlCol="0" anchor="t">
              <a:spAutoFit/>
            </a:bodyPr>
            <a:lstStyle/>
            <a:p>
              <a:pPr algn="ctr">
                <a:lnSpc>
                  <a:spcPts val="2774"/>
                </a:lnSpc>
                <a:spcBef>
                  <a:spcPct val="0"/>
                </a:spcBef>
              </a:pPr>
              <a:r>
                <a:rPr lang="en-US" sz="2312" dirty="0">
                  <a:solidFill>
                    <a:srgbClr val="C84137"/>
                  </a:solidFill>
                  <a:latin typeface="Fredoka"/>
                  <a:ea typeface="Fredoka"/>
                  <a:cs typeface="Fredoka"/>
                  <a:sym typeface="Fredoka"/>
                </a:rPr>
                <a:t>Week 2</a:t>
              </a:r>
            </a:p>
          </p:txBody>
        </p:sp>
        <p:sp>
          <p:nvSpPr>
            <p:cNvPr id="40" name="TextBox 40"/>
            <p:cNvSpPr txBox="1"/>
            <p:nvPr/>
          </p:nvSpPr>
          <p:spPr>
            <a:xfrm>
              <a:off x="3935020" y="4759217"/>
              <a:ext cx="1800612" cy="465047"/>
            </a:xfrm>
            <a:prstGeom prst="rect">
              <a:avLst/>
            </a:prstGeom>
          </p:spPr>
          <p:txBody>
            <a:bodyPr wrap="square" lIns="0" tIns="0" rIns="0" bIns="0" rtlCol="0" anchor="t">
              <a:spAutoFit/>
            </a:bodyPr>
            <a:lstStyle/>
            <a:p>
              <a:pPr algn="ctr">
                <a:lnSpc>
                  <a:spcPts val="2774"/>
                </a:lnSpc>
                <a:spcBef>
                  <a:spcPct val="0"/>
                </a:spcBef>
              </a:pPr>
              <a:r>
                <a:rPr lang="en-US" sz="2312">
                  <a:solidFill>
                    <a:srgbClr val="C84137"/>
                  </a:solidFill>
                  <a:latin typeface="Fredoka"/>
                  <a:ea typeface="Fredoka"/>
                  <a:cs typeface="Fredoka"/>
                  <a:sym typeface="Fredoka"/>
                </a:rPr>
                <a:t>Week 3</a:t>
              </a:r>
            </a:p>
          </p:txBody>
        </p:sp>
        <p:sp>
          <p:nvSpPr>
            <p:cNvPr id="41" name="TextBox 41"/>
            <p:cNvSpPr txBox="1"/>
            <p:nvPr/>
          </p:nvSpPr>
          <p:spPr>
            <a:xfrm>
              <a:off x="3938101" y="6321203"/>
              <a:ext cx="1695932" cy="465047"/>
            </a:xfrm>
            <a:prstGeom prst="rect">
              <a:avLst/>
            </a:prstGeom>
          </p:spPr>
          <p:txBody>
            <a:bodyPr wrap="square" lIns="0" tIns="0" rIns="0" bIns="0" rtlCol="0" anchor="t">
              <a:spAutoFit/>
            </a:bodyPr>
            <a:lstStyle/>
            <a:p>
              <a:pPr algn="ctr">
                <a:lnSpc>
                  <a:spcPts val="2774"/>
                </a:lnSpc>
                <a:spcBef>
                  <a:spcPct val="0"/>
                </a:spcBef>
              </a:pPr>
              <a:r>
                <a:rPr lang="en-US" sz="2312">
                  <a:solidFill>
                    <a:srgbClr val="C84137"/>
                  </a:solidFill>
                  <a:latin typeface="Fredoka"/>
                  <a:ea typeface="Fredoka"/>
                  <a:cs typeface="Fredoka"/>
                  <a:sym typeface="Fredoka"/>
                </a:rPr>
                <a:t>Week 4</a:t>
              </a:r>
            </a:p>
          </p:txBody>
        </p:sp>
        <p:sp>
          <p:nvSpPr>
            <p:cNvPr id="42" name="TextBox 42"/>
            <p:cNvSpPr txBox="1"/>
            <p:nvPr/>
          </p:nvSpPr>
          <p:spPr>
            <a:xfrm>
              <a:off x="3950316" y="7910350"/>
              <a:ext cx="1785316" cy="465047"/>
            </a:xfrm>
            <a:prstGeom prst="rect">
              <a:avLst/>
            </a:prstGeom>
          </p:spPr>
          <p:txBody>
            <a:bodyPr wrap="square" lIns="0" tIns="0" rIns="0" bIns="0" rtlCol="0" anchor="t">
              <a:spAutoFit/>
            </a:bodyPr>
            <a:lstStyle/>
            <a:p>
              <a:pPr algn="ctr">
                <a:lnSpc>
                  <a:spcPts val="2774"/>
                </a:lnSpc>
                <a:spcBef>
                  <a:spcPct val="0"/>
                </a:spcBef>
              </a:pPr>
              <a:r>
                <a:rPr lang="en-US" sz="2312" dirty="0">
                  <a:solidFill>
                    <a:srgbClr val="C84137"/>
                  </a:solidFill>
                  <a:latin typeface="Fredoka"/>
                  <a:ea typeface="Fredoka"/>
                  <a:cs typeface="Fredoka"/>
                  <a:sym typeface="Fredoka"/>
                </a:rPr>
                <a:t>Week 5</a:t>
              </a:r>
            </a:p>
          </p:txBody>
        </p:sp>
        <p:sp>
          <p:nvSpPr>
            <p:cNvPr id="43" name="TextBox 43"/>
            <p:cNvSpPr txBox="1"/>
            <p:nvPr/>
          </p:nvSpPr>
          <p:spPr>
            <a:xfrm>
              <a:off x="4098569" y="9291775"/>
              <a:ext cx="1535464" cy="465047"/>
            </a:xfrm>
            <a:prstGeom prst="rect">
              <a:avLst/>
            </a:prstGeom>
          </p:spPr>
          <p:txBody>
            <a:bodyPr wrap="square" lIns="0" tIns="0" rIns="0" bIns="0" rtlCol="0" anchor="t">
              <a:spAutoFit/>
            </a:bodyPr>
            <a:lstStyle/>
            <a:p>
              <a:pPr algn="ctr">
                <a:lnSpc>
                  <a:spcPts val="2774"/>
                </a:lnSpc>
                <a:spcBef>
                  <a:spcPct val="0"/>
                </a:spcBef>
              </a:pPr>
              <a:r>
                <a:rPr lang="en-US" sz="2312" dirty="0">
                  <a:solidFill>
                    <a:srgbClr val="C84137"/>
                  </a:solidFill>
                  <a:latin typeface="Fredoka"/>
                  <a:ea typeface="Fredoka"/>
                  <a:cs typeface="Fredoka"/>
                  <a:sym typeface="Fredoka"/>
                </a:rPr>
                <a:t>Week 6</a:t>
              </a:r>
            </a:p>
          </p:txBody>
        </p:sp>
        <p:sp>
          <p:nvSpPr>
            <p:cNvPr id="44" name="TextBox 44"/>
            <p:cNvSpPr txBox="1"/>
            <p:nvPr/>
          </p:nvSpPr>
          <p:spPr>
            <a:xfrm>
              <a:off x="6071079" y="438727"/>
              <a:ext cx="845114" cy="367109"/>
            </a:xfrm>
            <a:prstGeom prst="rect">
              <a:avLst/>
            </a:prstGeom>
          </p:spPr>
          <p:txBody>
            <a:bodyPr lIns="0" tIns="0" rIns="0" bIns="0" rtlCol="0" anchor="t">
              <a:spAutoFit/>
            </a:bodyPr>
            <a:lstStyle/>
            <a:p>
              <a:pPr algn="ctr">
                <a:lnSpc>
                  <a:spcPts val="2185"/>
                </a:lnSpc>
                <a:spcBef>
                  <a:spcPct val="0"/>
                </a:spcBef>
              </a:pPr>
              <a:r>
                <a:rPr lang="en-US" sz="1821" dirty="0">
                  <a:solidFill>
                    <a:srgbClr val="000000"/>
                  </a:solidFill>
                  <a:latin typeface="Fredoka"/>
                  <a:ea typeface="Fredoka"/>
                  <a:cs typeface="Fredoka"/>
                  <a:sym typeface="Fredoka"/>
                </a:rPr>
                <a:t>Name</a:t>
              </a:r>
            </a:p>
          </p:txBody>
        </p:sp>
        <p:sp>
          <p:nvSpPr>
            <p:cNvPr id="45" name="TextBox 45"/>
            <p:cNvSpPr txBox="1"/>
            <p:nvPr/>
          </p:nvSpPr>
          <p:spPr>
            <a:xfrm>
              <a:off x="3088417" y="864152"/>
              <a:ext cx="1123215" cy="410369"/>
            </a:xfrm>
            <a:prstGeom prst="rect">
              <a:avLst/>
            </a:prstGeom>
          </p:spPr>
          <p:txBody>
            <a:bodyPr wrap="square" lIns="0" tIns="0" rIns="0" bIns="0" rtlCol="0" anchor="t">
              <a:spAutoFit/>
            </a:bodyPr>
            <a:lstStyle/>
            <a:p>
              <a:pPr algn="ctr">
                <a:lnSpc>
                  <a:spcPts val="2423"/>
                </a:lnSpc>
                <a:spcBef>
                  <a:spcPct val="0"/>
                </a:spcBef>
              </a:pPr>
              <a:r>
                <a:rPr lang="en-US" sz="2019" dirty="0">
                  <a:solidFill>
                    <a:srgbClr val="000000"/>
                  </a:solidFill>
                  <a:latin typeface="Fredoka"/>
                  <a:ea typeface="Fredoka"/>
                  <a:cs typeface="Fredoka"/>
                  <a:sym typeface="Fredoka"/>
                </a:rPr>
                <a:t>week</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31588" y="359514"/>
            <a:ext cx="9794545" cy="742026"/>
            <a:chOff x="0" y="0"/>
            <a:chExt cx="15871349" cy="1202400"/>
          </a:xfrm>
        </p:grpSpPr>
        <p:sp>
          <p:nvSpPr>
            <p:cNvPr id="3" name="Freeform 3"/>
            <p:cNvSpPr/>
            <p:nvPr/>
          </p:nvSpPr>
          <p:spPr>
            <a:xfrm>
              <a:off x="0" y="0"/>
              <a:ext cx="15871379" cy="1202436"/>
            </a:xfrm>
            <a:custGeom>
              <a:avLst/>
              <a:gdLst/>
              <a:ahLst/>
              <a:cxnLst/>
              <a:rect l="l" t="t" r="r" b="b"/>
              <a:pathLst>
                <a:path w="15871379" h="1202436">
                  <a:moveTo>
                    <a:pt x="0" y="0"/>
                  </a:moveTo>
                  <a:lnTo>
                    <a:pt x="15871379" y="0"/>
                  </a:lnTo>
                  <a:lnTo>
                    <a:pt x="15871379" y="1202436"/>
                  </a:lnTo>
                  <a:lnTo>
                    <a:pt x="0" y="1202436"/>
                  </a:lnTo>
                  <a:close/>
                </a:path>
              </a:pathLst>
            </a:custGeom>
            <a:solidFill>
              <a:srgbClr val="FFC71C"/>
            </a:solidFill>
          </p:spPr>
        </p:sp>
      </p:grpSp>
      <p:sp>
        <p:nvSpPr>
          <p:cNvPr id="4" name="Freeform 4"/>
          <p:cNvSpPr/>
          <p:nvPr/>
        </p:nvSpPr>
        <p:spPr>
          <a:xfrm>
            <a:off x="518015" y="1532766"/>
            <a:ext cx="1447753" cy="852783"/>
          </a:xfrm>
          <a:custGeom>
            <a:avLst/>
            <a:gdLst/>
            <a:ahLst/>
            <a:cxnLst/>
            <a:rect l="l" t="t" r="r" b="b"/>
            <a:pathLst>
              <a:path w="1447753" h="852783">
                <a:moveTo>
                  <a:pt x="0" y="0"/>
                </a:moveTo>
                <a:lnTo>
                  <a:pt x="1447754" y="0"/>
                </a:lnTo>
                <a:lnTo>
                  <a:pt x="1447754" y="852783"/>
                </a:lnTo>
                <a:lnTo>
                  <a:pt x="0" y="852783"/>
                </a:lnTo>
                <a:lnTo>
                  <a:pt x="0" y="0"/>
                </a:lnTo>
                <a:close/>
              </a:path>
            </a:pathLst>
          </a:custGeom>
          <a:blipFill>
            <a:blip r:embed="rId2"/>
            <a:stretch>
              <a:fillRect t="-2148" r="-310" b="-1092"/>
            </a:stretch>
          </a:blipFill>
        </p:spPr>
      </p:sp>
      <p:grpSp>
        <p:nvGrpSpPr>
          <p:cNvPr id="5" name="Group 5"/>
          <p:cNvGrpSpPr/>
          <p:nvPr/>
        </p:nvGrpSpPr>
        <p:grpSpPr>
          <a:xfrm>
            <a:off x="2128805" y="1754675"/>
            <a:ext cx="1614840" cy="951203"/>
            <a:chOff x="0" y="0"/>
            <a:chExt cx="2153119" cy="1268271"/>
          </a:xfrm>
        </p:grpSpPr>
        <p:sp>
          <p:nvSpPr>
            <p:cNvPr id="6" name="Freeform 6"/>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7" name="TextBox 7"/>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Introduction and</a:t>
              </a:r>
            </a:p>
            <a:p>
              <a:pPr algn="l">
                <a:lnSpc>
                  <a:spcPts val="1748"/>
                </a:lnSpc>
              </a:pPr>
              <a:r>
                <a:rPr lang="en-US" sz="1249" b="1">
                  <a:solidFill>
                    <a:srgbClr val="000000"/>
                  </a:solidFill>
                  <a:latin typeface="Canva Sans Bold"/>
                  <a:ea typeface="Canva Sans Bold"/>
                  <a:cs typeface="Canva Sans Bold"/>
                  <a:sym typeface="Canva Sans Bold"/>
                </a:rPr>
                <a:t> Motivation</a:t>
              </a:r>
            </a:p>
          </p:txBody>
        </p:sp>
      </p:grpSp>
      <p:grpSp>
        <p:nvGrpSpPr>
          <p:cNvPr id="8" name="Group 8"/>
          <p:cNvGrpSpPr/>
          <p:nvPr/>
        </p:nvGrpSpPr>
        <p:grpSpPr>
          <a:xfrm>
            <a:off x="3905569" y="1959157"/>
            <a:ext cx="1614840" cy="951203"/>
            <a:chOff x="0" y="0"/>
            <a:chExt cx="2153119" cy="1268271"/>
          </a:xfrm>
        </p:grpSpPr>
        <p:sp>
          <p:nvSpPr>
            <p:cNvPr id="9" name="Freeform 9"/>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10" name="TextBox 10"/>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Customer Benifits</a:t>
              </a:r>
            </a:p>
          </p:txBody>
        </p:sp>
      </p:grpSp>
      <p:grpSp>
        <p:nvGrpSpPr>
          <p:cNvPr id="11" name="Group 11"/>
          <p:cNvGrpSpPr/>
          <p:nvPr/>
        </p:nvGrpSpPr>
        <p:grpSpPr>
          <a:xfrm>
            <a:off x="5682334" y="2163640"/>
            <a:ext cx="1614840" cy="951203"/>
            <a:chOff x="0" y="0"/>
            <a:chExt cx="2153119" cy="1268271"/>
          </a:xfrm>
        </p:grpSpPr>
        <p:sp>
          <p:nvSpPr>
            <p:cNvPr id="12" name="Freeform 12"/>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13" name="TextBox 13"/>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Review of exsting work</a:t>
              </a:r>
            </a:p>
          </p:txBody>
        </p:sp>
      </p:grpSp>
      <p:grpSp>
        <p:nvGrpSpPr>
          <p:cNvPr id="14" name="Group 14"/>
          <p:cNvGrpSpPr/>
          <p:nvPr/>
        </p:nvGrpSpPr>
        <p:grpSpPr>
          <a:xfrm>
            <a:off x="7398062" y="2434759"/>
            <a:ext cx="1614840" cy="951203"/>
            <a:chOff x="0" y="0"/>
            <a:chExt cx="2153119" cy="1268271"/>
          </a:xfrm>
        </p:grpSpPr>
        <p:sp>
          <p:nvSpPr>
            <p:cNvPr id="15" name="Freeform 15"/>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16" name="TextBox 16"/>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Proposal Highlights</a:t>
              </a:r>
            </a:p>
          </p:txBody>
        </p:sp>
      </p:grpSp>
      <p:grpSp>
        <p:nvGrpSpPr>
          <p:cNvPr id="17" name="Group 17"/>
          <p:cNvGrpSpPr/>
          <p:nvPr/>
        </p:nvGrpSpPr>
        <p:grpSpPr>
          <a:xfrm>
            <a:off x="9144000" y="2639242"/>
            <a:ext cx="1614840" cy="951203"/>
            <a:chOff x="0" y="0"/>
            <a:chExt cx="2153119" cy="1268271"/>
          </a:xfrm>
        </p:grpSpPr>
        <p:sp>
          <p:nvSpPr>
            <p:cNvPr id="18" name="Freeform 18"/>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19" name="TextBox 19"/>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Implementation Details</a:t>
              </a:r>
            </a:p>
          </p:txBody>
        </p:sp>
      </p:grpSp>
      <p:grpSp>
        <p:nvGrpSpPr>
          <p:cNvPr id="20" name="Group 20"/>
          <p:cNvGrpSpPr/>
          <p:nvPr/>
        </p:nvGrpSpPr>
        <p:grpSpPr>
          <a:xfrm>
            <a:off x="10920765" y="2910360"/>
            <a:ext cx="1614840" cy="951203"/>
            <a:chOff x="0" y="0"/>
            <a:chExt cx="2153119" cy="1268271"/>
          </a:xfrm>
        </p:grpSpPr>
        <p:sp>
          <p:nvSpPr>
            <p:cNvPr id="21" name="Freeform 21"/>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22" name="TextBox 22"/>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Implemented Features</a:t>
              </a:r>
            </a:p>
          </p:txBody>
        </p:sp>
      </p:grpSp>
      <p:grpSp>
        <p:nvGrpSpPr>
          <p:cNvPr id="23" name="Group 23"/>
          <p:cNvGrpSpPr/>
          <p:nvPr/>
        </p:nvGrpSpPr>
        <p:grpSpPr>
          <a:xfrm>
            <a:off x="12697529" y="3114843"/>
            <a:ext cx="1614840" cy="951203"/>
            <a:chOff x="0" y="0"/>
            <a:chExt cx="2153119" cy="1268271"/>
          </a:xfrm>
        </p:grpSpPr>
        <p:sp>
          <p:nvSpPr>
            <p:cNvPr id="24" name="Freeform 24"/>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25" name="TextBox 25"/>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Functional Details</a:t>
              </a:r>
            </a:p>
          </p:txBody>
        </p:sp>
      </p:grpSp>
      <p:grpSp>
        <p:nvGrpSpPr>
          <p:cNvPr id="26" name="Group 26"/>
          <p:cNvGrpSpPr/>
          <p:nvPr/>
        </p:nvGrpSpPr>
        <p:grpSpPr>
          <a:xfrm>
            <a:off x="14500607" y="3385962"/>
            <a:ext cx="1614840" cy="730855"/>
            <a:chOff x="0" y="0"/>
            <a:chExt cx="2153119" cy="974473"/>
          </a:xfrm>
        </p:grpSpPr>
        <p:sp>
          <p:nvSpPr>
            <p:cNvPr id="27" name="Freeform 27"/>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28" name="TextBox 28"/>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Special Featur</a:t>
              </a:r>
            </a:p>
          </p:txBody>
        </p:sp>
      </p:grpSp>
      <p:grpSp>
        <p:nvGrpSpPr>
          <p:cNvPr id="29" name="Group 29"/>
          <p:cNvGrpSpPr/>
          <p:nvPr/>
        </p:nvGrpSpPr>
        <p:grpSpPr>
          <a:xfrm>
            <a:off x="16303685" y="3955872"/>
            <a:ext cx="1614840" cy="730855"/>
            <a:chOff x="0" y="0"/>
            <a:chExt cx="2153119" cy="974473"/>
          </a:xfrm>
        </p:grpSpPr>
        <p:sp>
          <p:nvSpPr>
            <p:cNvPr id="30" name="Freeform 30"/>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31" name="TextBox 31"/>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Methodology</a:t>
              </a:r>
            </a:p>
          </p:txBody>
        </p:sp>
      </p:grpSp>
      <p:grpSp>
        <p:nvGrpSpPr>
          <p:cNvPr id="32" name="Group 32"/>
          <p:cNvGrpSpPr/>
          <p:nvPr/>
        </p:nvGrpSpPr>
        <p:grpSpPr>
          <a:xfrm>
            <a:off x="15176283" y="4778072"/>
            <a:ext cx="1614840" cy="730855"/>
            <a:chOff x="0" y="0"/>
            <a:chExt cx="2153119" cy="974473"/>
          </a:xfrm>
        </p:grpSpPr>
        <p:sp>
          <p:nvSpPr>
            <p:cNvPr id="33" name="Freeform 33"/>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34" name="TextBox 34"/>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Technology Used</a:t>
              </a:r>
            </a:p>
          </p:txBody>
        </p:sp>
      </p:grpSp>
      <p:grpSp>
        <p:nvGrpSpPr>
          <p:cNvPr id="35" name="Group 35"/>
          <p:cNvGrpSpPr/>
          <p:nvPr/>
        </p:nvGrpSpPr>
        <p:grpSpPr>
          <a:xfrm rot="135337">
            <a:off x="13357067" y="5082255"/>
            <a:ext cx="1614840" cy="1171551"/>
            <a:chOff x="0" y="0"/>
            <a:chExt cx="2153119" cy="1562068"/>
          </a:xfrm>
        </p:grpSpPr>
        <p:sp>
          <p:nvSpPr>
            <p:cNvPr id="36" name="Freeform 36"/>
            <p:cNvSpPr/>
            <p:nvPr/>
          </p:nvSpPr>
          <p:spPr>
            <a:xfrm>
              <a:off x="0" y="0"/>
              <a:ext cx="2153119" cy="1562068"/>
            </a:xfrm>
            <a:custGeom>
              <a:avLst/>
              <a:gdLst/>
              <a:ahLst/>
              <a:cxnLst/>
              <a:rect l="l" t="t" r="r" b="b"/>
              <a:pathLst>
                <a:path w="2153119" h="1562068">
                  <a:moveTo>
                    <a:pt x="0" y="0"/>
                  </a:moveTo>
                  <a:lnTo>
                    <a:pt x="2153119" y="0"/>
                  </a:lnTo>
                  <a:lnTo>
                    <a:pt x="2153119" y="1562068"/>
                  </a:lnTo>
                  <a:lnTo>
                    <a:pt x="0" y="1562068"/>
                  </a:lnTo>
                  <a:lnTo>
                    <a:pt x="0" y="0"/>
                  </a:lnTo>
                  <a:close/>
                </a:path>
              </a:pathLst>
            </a:custGeom>
            <a:blipFill>
              <a:blip r:embed="rId2"/>
              <a:stretch>
                <a:fillRect l="-10265" t="-1032" r="-10639"/>
              </a:stretch>
            </a:blipFill>
          </p:spPr>
        </p:sp>
        <p:sp>
          <p:nvSpPr>
            <p:cNvPr id="37" name="TextBox 37"/>
            <p:cNvSpPr txBox="1"/>
            <p:nvPr/>
          </p:nvSpPr>
          <p:spPr>
            <a:xfrm>
              <a:off x="232494" y="348940"/>
              <a:ext cx="1796310" cy="867659"/>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Not Implemented Features</a:t>
              </a:r>
            </a:p>
          </p:txBody>
        </p:sp>
      </p:grpSp>
      <p:grpSp>
        <p:nvGrpSpPr>
          <p:cNvPr id="38" name="Group 38"/>
          <p:cNvGrpSpPr/>
          <p:nvPr/>
        </p:nvGrpSpPr>
        <p:grpSpPr>
          <a:xfrm rot="135337">
            <a:off x="11495336" y="5919703"/>
            <a:ext cx="1614840" cy="730855"/>
            <a:chOff x="0" y="0"/>
            <a:chExt cx="2153119" cy="974473"/>
          </a:xfrm>
        </p:grpSpPr>
        <p:sp>
          <p:nvSpPr>
            <p:cNvPr id="39" name="Freeform 39"/>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40" name="TextBox 40"/>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Limitations</a:t>
              </a:r>
            </a:p>
          </p:txBody>
        </p:sp>
      </p:grpSp>
      <p:grpSp>
        <p:nvGrpSpPr>
          <p:cNvPr id="41" name="Group 41"/>
          <p:cNvGrpSpPr/>
          <p:nvPr/>
        </p:nvGrpSpPr>
        <p:grpSpPr>
          <a:xfrm rot="135337">
            <a:off x="9686505" y="6323931"/>
            <a:ext cx="1614840" cy="730855"/>
            <a:chOff x="0" y="0"/>
            <a:chExt cx="2153119" cy="974473"/>
          </a:xfrm>
        </p:grpSpPr>
        <p:sp>
          <p:nvSpPr>
            <p:cNvPr id="42" name="Freeform 42"/>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43" name="TextBox 43"/>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Result Details</a:t>
              </a:r>
            </a:p>
          </p:txBody>
        </p:sp>
      </p:grpSp>
      <p:grpSp>
        <p:nvGrpSpPr>
          <p:cNvPr id="44" name="Group 44"/>
          <p:cNvGrpSpPr/>
          <p:nvPr/>
        </p:nvGrpSpPr>
        <p:grpSpPr>
          <a:xfrm rot="135337">
            <a:off x="7809077" y="6615778"/>
            <a:ext cx="1614840" cy="951203"/>
            <a:chOff x="0" y="0"/>
            <a:chExt cx="2153119" cy="1268271"/>
          </a:xfrm>
        </p:grpSpPr>
        <p:sp>
          <p:nvSpPr>
            <p:cNvPr id="45" name="Freeform 45"/>
            <p:cNvSpPr/>
            <p:nvPr/>
          </p:nvSpPr>
          <p:spPr>
            <a:xfrm>
              <a:off x="0" y="0"/>
              <a:ext cx="2153119" cy="1268271"/>
            </a:xfrm>
            <a:custGeom>
              <a:avLst/>
              <a:gdLst/>
              <a:ahLst/>
              <a:cxnLst/>
              <a:rect l="l" t="t" r="r" b="b"/>
              <a:pathLst>
                <a:path w="2153119" h="1268271">
                  <a:moveTo>
                    <a:pt x="0" y="0"/>
                  </a:moveTo>
                  <a:lnTo>
                    <a:pt x="2153119" y="0"/>
                  </a:lnTo>
                  <a:lnTo>
                    <a:pt x="2153119" y="1268271"/>
                  </a:lnTo>
                  <a:lnTo>
                    <a:pt x="0" y="1268271"/>
                  </a:lnTo>
                  <a:lnTo>
                    <a:pt x="0" y="0"/>
                  </a:lnTo>
                  <a:close/>
                </a:path>
              </a:pathLst>
            </a:custGeom>
            <a:blipFill>
              <a:blip r:embed="rId2"/>
              <a:stretch>
                <a:fillRect t="-2148" r="-310" b="-1092"/>
              </a:stretch>
            </a:blipFill>
          </p:spPr>
        </p:sp>
        <p:sp>
          <p:nvSpPr>
            <p:cNvPr id="46" name="TextBox 46"/>
            <p:cNvSpPr txBox="1"/>
            <p:nvPr/>
          </p:nvSpPr>
          <p:spPr>
            <a:xfrm>
              <a:off x="232494" y="348940"/>
              <a:ext cx="1796310" cy="573862"/>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Future enhancement</a:t>
              </a:r>
            </a:p>
          </p:txBody>
        </p:sp>
      </p:grpSp>
      <p:grpSp>
        <p:nvGrpSpPr>
          <p:cNvPr id="47" name="Group 47"/>
          <p:cNvGrpSpPr/>
          <p:nvPr/>
        </p:nvGrpSpPr>
        <p:grpSpPr>
          <a:xfrm rot="135337">
            <a:off x="6025625" y="7131675"/>
            <a:ext cx="1614840" cy="730855"/>
            <a:chOff x="0" y="0"/>
            <a:chExt cx="2153119" cy="974473"/>
          </a:xfrm>
        </p:grpSpPr>
        <p:sp>
          <p:nvSpPr>
            <p:cNvPr id="48" name="Freeform 48"/>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49" name="TextBox 49"/>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Learnings</a:t>
              </a:r>
            </a:p>
          </p:txBody>
        </p:sp>
      </p:grpSp>
      <p:grpSp>
        <p:nvGrpSpPr>
          <p:cNvPr id="50" name="Group 50"/>
          <p:cNvGrpSpPr/>
          <p:nvPr/>
        </p:nvGrpSpPr>
        <p:grpSpPr>
          <a:xfrm rot="135337">
            <a:off x="4243818" y="7427203"/>
            <a:ext cx="1614840" cy="730855"/>
            <a:chOff x="0" y="0"/>
            <a:chExt cx="2153119" cy="974473"/>
          </a:xfrm>
        </p:grpSpPr>
        <p:sp>
          <p:nvSpPr>
            <p:cNvPr id="51" name="Freeform 51"/>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52" name="TextBox 52"/>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contribution </a:t>
              </a:r>
            </a:p>
          </p:txBody>
        </p:sp>
      </p:grpSp>
      <p:grpSp>
        <p:nvGrpSpPr>
          <p:cNvPr id="53" name="Group 53"/>
          <p:cNvGrpSpPr/>
          <p:nvPr/>
        </p:nvGrpSpPr>
        <p:grpSpPr>
          <a:xfrm rot="135337">
            <a:off x="2352095" y="7793338"/>
            <a:ext cx="1614840" cy="730855"/>
            <a:chOff x="0" y="0"/>
            <a:chExt cx="2153119" cy="974473"/>
          </a:xfrm>
        </p:grpSpPr>
        <p:sp>
          <p:nvSpPr>
            <p:cNvPr id="54" name="Freeform 54"/>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55" name="TextBox 55"/>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Conclusion</a:t>
              </a:r>
            </a:p>
          </p:txBody>
        </p:sp>
      </p:grpSp>
      <p:grpSp>
        <p:nvGrpSpPr>
          <p:cNvPr id="56" name="Group 56"/>
          <p:cNvGrpSpPr/>
          <p:nvPr/>
        </p:nvGrpSpPr>
        <p:grpSpPr>
          <a:xfrm rot="135337">
            <a:off x="697057" y="8202822"/>
            <a:ext cx="1614840" cy="730855"/>
            <a:chOff x="0" y="0"/>
            <a:chExt cx="2153119" cy="974473"/>
          </a:xfrm>
        </p:grpSpPr>
        <p:sp>
          <p:nvSpPr>
            <p:cNvPr id="57" name="Freeform 57"/>
            <p:cNvSpPr/>
            <p:nvPr/>
          </p:nvSpPr>
          <p:spPr>
            <a:xfrm>
              <a:off x="0" y="0"/>
              <a:ext cx="2153119" cy="974473"/>
            </a:xfrm>
            <a:custGeom>
              <a:avLst/>
              <a:gdLst/>
              <a:ahLst/>
              <a:cxnLst/>
              <a:rect l="l" t="t" r="r" b="b"/>
              <a:pathLst>
                <a:path w="2153119" h="974473">
                  <a:moveTo>
                    <a:pt x="0" y="0"/>
                  </a:moveTo>
                  <a:lnTo>
                    <a:pt x="2153119" y="0"/>
                  </a:lnTo>
                  <a:lnTo>
                    <a:pt x="2153119" y="974473"/>
                  </a:lnTo>
                  <a:lnTo>
                    <a:pt x="0" y="974473"/>
                  </a:lnTo>
                  <a:lnTo>
                    <a:pt x="0" y="0"/>
                  </a:lnTo>
                  <a:close/>
                </a:path>
              </a:pathLst>
            </a:custGeom>
            <a:blipFill>
              <a:blip r:embed="rId2"/>
              <a:stretch>
                <a:fillRect t="-17870" r="-310" b="-16497"/>
              </a:stretch>
            </a:blipFill>
          </p:spPr>
        </p:sp>
        <p:sp>
          <p:nvSpPr>
            <p:cNvPr id="58" name="TextBox 58"/>
            <p:cNvSpPr txBox="1"/>
            <p:nvPr/>
          </p:nvSpPr>
          <p:spPr>
            <a:xfrm>
              <a:off x="232494" y="348940"/>
              <a:ext cx="1796310" cy="280065"/>
            </a:xfrm>
            <a:prstGeom prst="rect">
              <a:avLst/>
            </a:prstGeom>
          </p:spPr>
          <p:txBody>
            <a:bodyPr lIns="0" tIns="0" rIns="0" bIns="0" rtlCol="0" anchor="t">
              <a:spAutoFit/>
            </a:bodyPr>
            <a:lstStyle/>
            <a:p>
              <a:pPr algn="l">
                <a:lnSpc>
                  <a:spcPts val="1748"/>
                </a:lnSpc>
              </a:pPr>
              <a:r>
                <a:rPr lang="en-US" sz="1249" b="1">
                  <a:solidFill>
                    <a:srgbClr val="000000"/>
                  </a:solidFill>
                  <a:latin typeface="Canva Sans Bold"/>
                  <a:ea typeface="Canva Sans Bold"/>
                  <a:cs typeface="Canva Sans Bold"/>
                  <a:sym typeface="Canva Sans Bold"/>
                </a:rPr>
                <a:t>Thank you</a:t>
              </a:r>
            </a:p>
          </p:txBody>
        </p:sp>
      </p:grpSp>
      <p:sp>
        <p:nvSpPr>
          <p:cNvPr id="59" name="Freeform 59"/>
          <p:cNvSpPr/>
          <p:nvPr/>
        </p:nvSpPr>
        <p:spPr>
          <a:xfrm rot="418538">
            <a:off x="2351854" y="1355527"/>
            <a:ext cx="12382160" cy="1207261"/>
          </a:xfrm>
          <a:custGeom>
            <a:avLst/>
            <a:gdLst/>
            <a:ahLst/>
            <a:cxnLst/>
            <a:rect l="l" t="t" r="r" b="b"/>
            <a:pathLst>
              <a:path w="12382160" h="1207261">
                <a:moveTo>
                  <a:pt x="0" y="0"/>
                </a:moveTo>
                <a:lnTo>
                  <a:pt x="12382160" y="0"/>
                </a:lnTo>
                <a:lnTo>
                  <a:pt x="12382160" y="1207261"/>
                </a:lnTo>
                <a:lnTo>
                  <a:pt x="0" y="1207261"/>
                </a:lnTo>
                <a:lnTo>
                  <a:pt x="0" y="0"/>
                </a:lnTo>
                <a:close/>
              </a:path>
            </a:pathLst>
          </a:custGeom>
          <a:blipFill>
            <a:blip r:embed="rId3">
              <a:alphaModFix amt="13000"/>
              <a:extLst>
                <a:ext uri="{96DAC541-7B7A-43D3-8B79-37D633B846F1}">
                  <asvg:svgBlip xmlns:asvg="http://schemas.microsoft.com/office/drawing/2016/SVG/main" r:embed="rId4"/>
                </a:ext>
              </a:extLst>
            </a:blip>
            <a:stretch>
              <a:fillRect/>
            </a:stretch>
          </a:blipFill>
        </p:spPr>
      </p:sp>
      <p:sp>
        <p:nvSpPr>
          <p:cNvPr id="60" name="TextBox 60"/>
          <p:cNvSpPr txBox="1"/>
          <p:nvPr/>
        </p:nvSpPr>
        <p:spPr>
          <a:xfrm>
            <a:off x="4014482" y="372726"/>
            <a:ext cx="8918181" cy="728815"/>
          </a:xfrm>
          <a:prstGeom prst="rect">
            <a:avLst/>
          </a:prstGeom>
        </p:spPr>
        <p:txBody>
          <a:bodyPr lIns="0" tIns="0" rIns="0" bIns="0" rtlCol="0" anchor="t">
            <a:spAutoFit/>
          </a:bodyPr>
          <a:lstStyle/>
          <a:p>
            <a:pPr algn="ctr">
              <a:lnSpc>
                <a:spcPts val="5760"/>
              </a:lnSpc>
              <a:spcBef>
                <a:spcPct val="0"/>
              </a:spcBef>
            </a:pPr>
            <a:r>
              <a:rPr lang="en-US" sz="4800">
                <a:solidFill>
                  <a:srgbClr val="000000"/>
                </a:solidFill>
                <a:latin typeface="Fredoka"/>
                <a:ea typeface="Fredoka"/>
                <a:cs typeface="Fredoka"/>
                <a:sym typeface="Fredoka"/>
              </a:rPr>
              <a:t>Roadmap for the Presentation</a:t>
            </a:r>
          </a:p>
        </p:txBody>
      </p:sp>
      <p:sp>
        <p:nvSpPr>
          <p:cNvPr id="61" name="TextBox 61"/>
          <p:cNvSpPr txBox="1"/>
          <p:nvPr/>
        </p:nvSpPr>
        <p:spPr>
          <a:xfrm>
            <a:off x="762003" y="1726100"/>
            <a:ext cx="872472" cy="506048"/>
          </a:xfrm>
          <a:prstGeom prst="rect">
            <a:avLst/>
          </a:prstGeom>
        </p:spPr>
        <p:txBody>
          <a:bodyPr lIns="0" tIns="0" rIns="0" bIns="0" rtlCol="0" anchor="t">
            <a:spAutoFit/>
          </a:bodyPr>
          <a:lstStyle/>
          <a:p>
            <a:pPr algn="l">
              <a:lnSpc>
                <a:spcPts val="2028"/>
              </a:lnSpc>
            </a:pPr>
            <a:r>
              <a:rPr lang="en-US" sz="1449" b="1">
                <a:solidFill>
                  <a:srgbClr val="000000"/>
                </a:solidFill>
                <a:latin typeface="Canva Sans Bold"/>
                <a:ea typeface="Canva Sans Bold"/>
                <a:cs typeface="Canva Sans Bold"/>
                <a:sym typeface="Canva Sans Bold"/>
              </a:rPr>
              <a:t>Homepage glimpse</a:t>
            </a:r>
          </a:p>
        </p:txBody>
      </p:sp>
      <p:sp>
        <p:nvSpPr>
          <p:cNvPr id="62" name="Freeform 62"/>
          <p:cNvSpPr/>
          <p:nvPr/>
        </p:nvSpPr>
        <p:spPr>
          <a:xfrm rot="10079644">
            <a:off x="3490953" y="7206359"/>
            <a:ext cx="12382160" cy="1207261"/>
          </a:xfrm>
          <a:custGeom>
            <a:avLst/>
            <a:gdLst/>
            <a:ahLst/>
            <a:cxnLst/>
            <a:rect l="l" t="t" r="r" b="b"/>
            <a:pathLst>
              <a:path w="12382160" h="1207261">
                <a:moveTo>
                  <a:pt x="0" y="0"/>
                </a:moveTo>
                <a:lnTo>
                  <a:pt x="12382160" y="0"/>
                </a:lnTo>
                <a:lnTo>
                  <a:pt x="12382160" y="1207261"/>
                </a:lnTo>
                <a:lnTo>
                  <a:pt x="0" y="1207261"/>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sp>
      <p:grpSp>
        <p:nvGrpSpPr>
          <p:cNvPr id="63" name="Group 63"/>
          <p:cNvGrpSpPr/>
          <p:nvPr/>
        </p:nvGrpSpPr>
        <p:grpSpPr>
          <a:xfrm>
            <a:off x="0" y="0"/>
            <a:ext cx="809951" cy="816072"/>
            <a:chOff x="0" y="0"/>
            <a:chExt cx="1079935" cy="1088096"/>
          </a:xfrm>
        </p:grpSpPr>
        <p:sp>
          <p:nvSpPr>
            <p:cNvPr id="64" name="Freeform 64"/>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5" name="TextBox 65"/>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2</a:t>
              </a:r>
            </a:p>
          </p:txBody>
        </p:sp>
      </p:grpSp>
      <p:sp>
        <p:nvSpPr>
          <p:cNvPr id="66" name="Freeform 66"/>
          <p:cNvSpPr/>
          <p:nvPr/>
        </p:nvSpPr>
        <p:spPr>
          <a:xfrm>
            <a:off x="17672235" y="89226"/>
            <a:ext cx="492578" cy="2821135"/>
          </a:xfrm>
          <a:custGeom>
            <a:avLst/>
            <a:gdLst/>
            <a:ahLst/>
            <a:cxnLst/>
            <a:rect l="l" t="t" r="r" b="b"/>
            <a:pathLst>
              <a:path w="492578" h="2821135">
                <a:moveTo>
                  <a:pt x="0" y="0"/>
                </a:moveTo>
                <a:lnTo>
                  <a:pt x="492578" y="0"/>
                </a:lnTo>
                <a:lnTo>
                  <a:pt x="492578" y="2821134"/>
                </a:lnTo>
                <a:lnTo>
                  <a:pt x="0" y="28211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7" name="Group 67"/>
          <p:cNvGrpSpPr/>
          <p:nvPr/>
        </p:nvGrpSpPr>
        <p:grpSpPr>
          <a:xfrm rot="8350518">
            <a:off x="15987302" y="8946387"/>
            <a:ext cx="2967158" cy="1483706"/>
            <a:chOff x="0" y="0"/>
            <a:chExt cx="3956211" cy="1978275"/>
          </a:xfrm>
        </p:grpSpPr>
        <p:sp>
          <p:nvSpPr>
            <p:cNvPr id="68" name="Freeform 68"/>
            <p:cNvSpPr/>
            <p:nvPr/>
          </p:nvSpPr>
          <p:spPr>
            <a:xfrm>
              <a:off x="0" y="0"/>
              <a:ext cx="3956177" cy="1978279"/>
            </a:xfrm>
            <a:custGeom>
              <a:avLst/>
              <a:gdLst/>
              <a:ahLst/>
              <a:cxnLst/>
              <a:rect l="l" t="t" r="r" b="b"/>
              <a:pathLst>
                <a:path w="3956177" h="1978279">
                  <a:moveTo>
                    <a:pt x="0" y="0"/>
                  </a:moveTo>
                  <a:cubicBezTo>
                    <a:pt x="0" y="1090549"/>
                    <a:pt x="887222" y="1978279"/>
                    <a:pt x="1978152" y="1978279"/>
                  </a:cubicBezTo>
                  <a:cubicBezTo>
                    <a:pt x="3068955" y="1978279"/>
                    <a:pt x="3956177" y="1090549"/>
                    <a:pt x="3956177" y="0"/>
                  </a:cubicBezTo>
                  <a:lnTo>
                    <a:pt x="3063113" y="0"/>
                  </a:lnTo>
                  <a:cubicBezTo>
                    <a:pt x="3063113" y="598170"/>
                    <a:pt x="2576195" y="1084707"/>
                    <a:pt x="1978279" y="1084707"/>
                  </a:cubicBezTo>
                  <a:cubicBezTo>
                    <a:pt x="1380109" y="1084707"/>
                    <a:pt x="893191" y="598170"/>
                    <a:pt x="893191" y="0"/>
                  </a:cubicBezTo>
                  <a:close/>
                </a:path>
              </a:pathLst>
            </a:custGeom>
            <a:solidFill>
              <a:srgbClr val="FFC71C"/>
            </a:solid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C71C"/>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a:off x="502400" y="9427268"/>
            <a:ext cx="522600" cy="522600"/>
            <a:chOff x="0" y="0"/>
            <a:chExt cx="696800" cy="696800"/>
          </a:xfrm>
        </p:grpSpPr>
        <p:sp>
          <p:nvSpPr>
            <p:cNvPr id="7" name="Freeform 7"/>
            <p:cNvSpPr/>
            <p:nvPr/>
          </p:nvSpPr>
          <p:spPr>
            <a:xfrm>
              <a:off x="0" y="0"/>
              <a:ext cx="696849" cy="696849"/>
            </a:xfrm>
            <a:custGeom>
              <a:avLst/>
              <a:gdLst/>
              <a:ahLst/>
              <a:cxnLst/>
              <a:rect l="l" t="t" r="r" b="b"/>
              <a:pathLst>
                <a:path w="696849" h="696849">
                  <a:moveTo>
                    <a:pt x="0" y="348361"/>
                  </a:moveTo>
                  <a:cubicBezTo>
                    <a:pt x="0" y="155956"/>
                    <a:pt x="155956" y="0"/>
                    <a:pt x="348361" y="0"/>
                  </a:cubicBezTo>
                  <a:cubicBezTo>
                    <a:pt x="540766" y="0"/>
                    <a:pt x="696849" y="155956"/>
                    <a:pt x="696849" y="348361"/>
                  </a:cubicBezTo>
                  <a:cubicBezTo>
                    <a:pt x="696849" y="540766"/>
                    <a:pt x="540766" y="696849"/>
                    <a:pt x="348361" y="696849"/>
                  </a:cubicBezTo>
                  <a:cubicBezTo>
                    <a:pt x="155956" y="696849"/>
                    <a:pt x="0" y="540766"/>
                    <a:pt x="0" y="348361"/>
                  </a:cubicBezTo>
                  <a:close/>
                </a:path>
              </a:pathLst>
            </a:custGeom>
            <a:solidFill>
              <a:srgbClr val="EEEEEE"/>
            </a:solidFill>
          </p:spPr>
        </p:sp>
      </p:grpSp>
      <p:sp>
        <p:nvSpPr>
          <p:cNvPr id="8" name="Freeform 8"/>
          <p:cNvSpPr/>
          <p:nvPr/>
        </p:nvSpPr>
        <p:spPr>
          <a:xfrm>
            <a:off x="1426425" y="9551501"/>
            <a:ext cx="1569850" cy="274100"/>
          </a:xfrm>
          <a:custGeom>
            <a:avLst/>
            <a:gdLst/>
            <a:ahLst/>
            <a:cxnLst/>
            <a:rect l="l" t="t" r="r" b="b"/>
            <a:pathLst>
              <a:path w="1569850" h="274100">
                <a:moveTo>
                  <a:pt x="0" y="0"/>
                </a:moveTo>
                <a:lnTo>
                  <a:pt x="1569850" y="0"/>
                </a:lnTo>
                <a:lnTo>
                  <a:pt x="1569850" y="274100"/>
                </a:lnTo>
                <a:lnTo>
                  <a:pt x="0" y="27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6723850" y="8840700"/>
            <a:ext cx="1695750" cy="1695750"/>
            <a:chOff x="0" y="0"/>
            <a:chExt cx="2261000" cy="2261000"/>
          </a:xfrm>
        </p:grpSpPr>
        <p:sp>
          <p:nvSpPr>
            <p:cNvPr id="10" name="Freeform 10"/>
            <p:cNvSpPr/>
            <p:nvPr/>
          </p:nvSpPr>
          <p:spPr>
            <a:xfrm>
              <a:off x="127" y="127"/>
              <a:ext cx="2260981" cy="2260854"/>
            </a:xfrm>
            <a:custGeom>
              <a:avLst/>
              <a:gdLst/>
              <a:ahLst/>
              <a:cxnLst/>
              <a:rect l="l" t="t" r="r" b="b"/>
              <a:pathLst>
                <a:path w="2260981" h="2260854">
                  <a:moveTo>
                    <a:pt x="2260854" y="0"/>
                  </a:moveTo>
                  <a:cubicBezTo>
                    <a:pt x="1012190" y="0"/>
                    <a:pt x="0" y="1012190"/>
                    <a:pt x="0" y="2260854"/>
                  </a:cubicBezTo>
                  <a:lnTo>
                    <a:pt x="1246124" y="2260854"/>
                  </a:lnTo>
                  <a:cubicBezTo>
                    <a:pt x="1246124" y="1700403"/>
                    <a:pt x="1700530" y="1245997"/>
                    <a:pt x="2260981" y="1245997"/>
                  </a:cubicBezTo>
                  <a:lnTo>
                    <a:pt x="2260981" y="0"/>
                  </a:lnTo>
                  <a:close/>
                </a:path>
              </a:pathLst>
            </a:custGeom>
            <a:solidFill>
              <a:srgbClr val="000000"/>
            </a:solidFill>
          </p:spPr>
        </p:sp>
      </p:grpSp>
      <p:grpSp>
        <p:nvGrpSpPr>
          <p:cNvPr id="11" name="Group 11"/>
          <p:cNvGrpSpPr/>
          <p:nvPr/>
        </p:nvGrpSpPr>
        <p:grpSpPr>
          <a:xfrm rot="-3873708">
            <a:off x="-765662" y="-680502"/>
            <a:ext cx="3860872" cy="1930580"/>
            <a:chOff x="0" y="0"/>
            <a:chExt cx="5147829" cy="2574107"/>
          </a:xfrm>
        </p:grpSpPr>
        <p:sp>
          <p:nvSpPr>
            <p:cNvPr id="12" name="Freeform 12"/>
            <p:cNvSpPr/>
            <p:nvPr/>
          </p:nvSpPr>
          <p:spPr>
            <a:xfrm>
              <a:off x="0" y="0"/>
              <a:ext cx="5147818" cy="2574163"/>
            </a:xfrm>
            <a:custGeom>
              <a:avLst/>
              <a:gdLst/>
              <a:ahLst/>
              <a:cxnLst/>
              <a:rect l="l" t="t" r="r" b="b"/>
              <a:pathLst>
                <a:path w="5147818" h="2574163">
                  <a:moveTo>
                    <a:pt x="0" y="0"/>
                  </a:moveTo>
                  <a:cubicBezTo>
                    <a:pt x="0" y="1419098"/>
                    <a:pt x="1154430" y="2574163"/>
                    <a:pt x="2574036" y="2574163"/>
                  </a:cubicBezTo>
                  <a:cubicBezTo>
                    <a:pt x="3993388" y="2574163"/>
                    <a:pt x="5147818" y="1419098"/>
                    <a:pt x="5147818" y="0"/>
                  </a:cubicBezTo>
                  <a:lnTo>
                    <a:pt x="3985641" y="0"/>
                  </a:lnTo>
                  <a:cubicBezTo>
                    <a:pt x="3985641" y="778383"/>
                    <a:pt x="3352038" y="1411351"/>
                    <a:pt x="2574036" y="1411351"/>
                  </a:cubicBezTo>
                  <a:cubicBezTo>
                    <a:pt x="1795780" y="1411351"/>
                    <a:pt x="1162177" y="778383"/>
                    <a:pt x="1162177" y="0"/>
                  </a:cubicBezTo>
                  <a:close/>
                </a:path>
              </a:pathLst>
            </a:custGeom>
            <a:solidFill>
              <a:srgbClr val="000000"/>
            </a:solidFill>
          </p:spPr>
        </p:sp>
      </p:grpSp>
      <p:grpSp>
        <p:nvGrpSpPr>
          <p:cNvPr id="13" name="Group 13"/>
          <p:cNvGrpSpPr/>
          <p:nvPr/>
        </p:nvGrpSpPr>
        <p:grpSpPr>
          <a:xfrm rot="-5400000">
            <a:off x="17411666" y="1702304"/>
            <a:ext cx="320156" cy="191896"/>
            <a:chOff x="0" y="0"/>
            <a:chExt cx="426875" cy="255861"/>
          </a:xfrm>
        </p:grpSpPr>
        <p:sp>
          <p:nvSpPr>
            <p:cNvPr id="14" name="Freeform 14"/>
            <p:cNvSpPr/>
            <p:nvPr/>
          </p:nvSpPr>
          <p:spPr>
            <a:xfrm>
              <a:off x="0" y="0"/>
              <a:ext cx="426847" cy="255651"/>
            </a:xfrm>
            <a:custGeom>
              <a:avLst/>
              <a:gdLst/>
              <a:ahLst/>
              <a:cxnLst/>
              <a:rect l="l" t="t" r="r" b="b"/>
              <a:pathLst>
                <a:path w="426847" h="255651">
                  <a:moveTo>
                    <a:pt x="0" y="0"/>
                  </a:moveTo>
                  <a:lnTo>
                    <a:pt x="0" y="255651"/>
                  </a:lnTo>
                  <a:lnTo>
                    <a:pt x="426847" y="255651"/>
                  </a:lnTo>
                  <a:lnTo>
                    <a:pt x="426847" y="0"/>
                  </a:lnTo>
                  <a:close/>
                </a:path>
              </a:pathLst>
            </a:custGeom>
            <a:solidFill>
              <a:srgbClr val="EEEEEE"/>
            </a:solidFill>
          </p:spPr>
        </p:sp>
      </p:grpSp>
      <p:grpSp>
        <p:nvGrpSpPr>
          <p:cNvPr id="15" name="Group 15"/>
          <p:cNvGrpSpPr/>
          <p:nvPr/>
        </p:nvGrpSpPr>
        <p:grpSpPr>
          <a:xfrm rot="5400000">
            <a:off x="16812344" y="670198"/>
            <a:ext cx="1532316" cy="191896"/>
            <a:chOff x="0" y="0"/>
            <a:chExt cx="2043088" cy="255861"/>
          </a:xfrm>
        </p:grpSpPr>
        <p:sp>
          <p:nvSpPr>
            <p:cNvPr id="16" name="Freeform 16"/>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sp>
        <p:nvSpPr>
          <p:cNvPr id="17" name="TextBox 17"/>
          <p:cNvSpPr txBox="1"/>
          <p:nvPr/>
        </p:nvSpPr>
        <p:spPr>
          <a:xfrm>
            <a:off x="4682180" y="1175116"/>
            <a:ext cx="7819306"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Conclusion</a:t>
            </a:r>
          </a:p>
        </p:txBody>
      </p:sp>
      <p:grpSp>
        <p:nvGrpSpPr>
          <p:cNvPr id="18" name="Group 18"/>
          <p:cNvGrpSpPr/>
          <p:nvPr/>
        </p:nvGrpSpPr>
        <p:grpSpPr>
          <a:xfrm>
            <a:off x="0" y="0"/>
            <a:ext cx="809951" cy="816072"/>
            <a:chOff x="0" y="0"/>
            <a:chExt cx="1079935" cy="1088096"/>
          </a:xfrm>
        </p:grpSpPr>
        <p:sp>
          <p:nvSpPr>
            <p:cNvPr id="19" name="Freeform 19"/>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29</a:t>
              </a:r>
            </a:p>
          </p:txBody>
        </p:sp>
      </p:grpSp>
      <p:sp>
        <p:nvSpPr>
          <p:cNvPr id="21" name="TextBox 21"/>
          <p:cNvSpPr txBox="1"/>
          <p:nvPr/>
        </p:nvSpPr>
        <p:spPr>
          <a:xfrm>
            <a:off x="809951" y="3914676"/>
            <a:ext cx="16150041" cy="2457649"/>
          </a:xfrm>
          <a:prstGeom prst="rect">
            <a:avLst/>
          </a:prstGeom>
        </p:spPr>
        <p:txBody>
          <a:bodyPr lIns="0" tIns="0" rIns="0" bIns="0" rtlCol="0" anchor="t">
            <a:spAutoFit/>
          </a:bodyPr>
          <a:lstStyle/>
          <a:p>
            <a:pPr algn="just">
              <a:lnSpc>
                <a:spcPts val="3237"/>
              </a:lnSpc>
              <a:spcBef>
                <a:spcPct val="0"/>
              </a:spcBef>
            </a:pPr>
            <a:r>
              <a:rPr lang="en-US" sz="2697" b="1">
                <a:solidFill>
                  <a:srgbClr val="000000"/>
                </a:solidFill>
                <a:latin typeface="Muli Bold"/>
                <a:ea typeface="Muli Bold"/>
                <a:cs typeface="Muli Bold"/>
                <a:sym typeface="Muli Bold"/>
              </a:rPr>
              <a:t>This AI-driven virtual try-on system redefines online shopping by allowing users to see how clothes fit and look on them, enhancing confidence and reducing returns. By combining advanced computer vision and augmented reality, it delivers realistic and accurate try-on experiences. While current results are promising, with strong performance metrics, future updates like live webcam integration and personalized recommendations will make the system even more engaging and user-friendly, setting a new standard for e-commerce innovation.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79876" y="8256500"/>
            <a:ext cx="2707296" cy="1353720"/>
            <a:chOff x="0" y="0"/>
            <a:chExt cx="3609728" cy="1804960"/>
          </a:xfrm>
        </p:grpSpPr>
        <p:sp>
          <p:nvSpPr>
            <p:cNvPr id="3" name="Freeform 3"/>
            <p:cNvSpPr/>
            <p:nvPr/>
          </p:nvSpPr>
          <p:spPr>
            <a:xfrm>
              <a:off x="0" y="0"/>
              <a:ext cx="3609721" cy="1804924"/>
            </a:xfrm>
            <a:custGeom>
              <a:avLst/>
              <a:gdLst/>
              <a:ahLst/>
              <a:cxnLst/>
              <a:rect l="l" t="t" r="r" b="b"/>
              <a:pathLst>
                <a:path w="3609721" h="1804924">
                  <a:moveTo>
                    <a:pt x="0" y="0"/>
                  </a:moveTo>
                  <a:cubicBezTo>
                    <a:pt x="0" y="995045"/>
                    <a:pt x="809498" y="1804924"/>
                    <a:pt x="1804924" y="1804924"/>
                  </a:cubicBezTo>
                  <a:cubicBezTo>
                    <a:pt x="2800096" y="1804924"/>
                    <a:pt x="3609721" y="995045"/>
                    <a:pt x="3609721" y="0"/>
                  </a:cubicBezTo>
                  <a:lnTo>
                    <a:pt x="2794762" y="0"/>
                  </a:lnTo>
                  <a:cubicBezTo>
                    <a:pt x="2794762" y="545719"/>
                    <a:pt x="2350516" y="989711"/>
                    <a:pt x="1804924" y="989711"/>
                  </a:cubicBezTo>
                  <a:cubicBezTo>
                    <a:pt x="1259205" y="989711"/>
                    <a:pt x="814959" y="545719"/>
                    <a:pt x="814959" y="0"/>
                  </a:cubicBezTo>
                  <a:close/>
                </a:path>
              </a:pathLst>
            </a:custGeom>
            <a:solidFill>
              <a:srgbClr val="FFFFFF"/>
            </a:solidFill>
          </p:spPr>
        </p:sp>
      </p:grpSp>
      <p:grpSp>
        <p:nvGrpSpPr>
          <p:cNvPr id="4" name="Group 4"/>
          <p:cNvGrpSpPr/>
          <p:nvPr/>
        </p:nvGrpSpPr>
        <p:grpSpPr>
          <a:xfrm rot="5400000">
            <a:off x="15006510" y="-196082"/>
            <a:ext cx="5171332" cy="191896"/>
            <a:chOff x="0" y="0"/>
            <a:chExt cx="6895109" cy="255861"/>
          </a:xfrm>
        </p:grpSpPr>
        <p:sp>
          <p:nvSpPr>
            <p:cNvPr id="5" name="Freeform 5"/>
            <p:cNvSpPr/>
            <p:nvPr/>
          </p:nvSpPr>
          <p:spPr>
            <a:xfrm>
              <a:off x="0" y="0"/>
              <a:ext cx="6895084" cy="255651"/>
            </a:xfrm>
            <a:custGeom>
              <a:avLst/>
              <a:gdLst/>
              <a:ahLst/>
              <a:cxnLst/>
              <a:rect l="l" t="t" r="r" b="b"/>
              <a:pathLst>
                <a:path w="6895084" h="255651">
                  <a:moveTo>
                    <a:pt x="0" y="0"/>
                  </a:moveTo>
                  <a:lnTo>
                    <a:pt x="0" y="255651"/>
                  </a:lnTo>
                  <a:lnTo>
                    <a:pt x="6895084" y="255651"/>
                  </a:lnTo>
                  <a:lnTo>
                    <a:pt x="6895084" y="0"/>
                  </a:lnTo>
                  <a:close/>
                </a:path>
              </a:pathLst>
            </a:custGeom>
            <a:solidFill>
              <a:srgbClr val="000000"/>
            </a:solidFill>
          </p:spPr>
        </p:sp>
      </p:grpSp>
      <p:grpSp>
        <p:nvGrpSpPr>
          <p:cNvPr id="6" name="Group 6"/>
          <p:cNvGrpSpPr/>
          <p:nvPr/>
        </p:nvGrpSpPr>
        <p:grpSpPr>
          <a:xfrm rot="5400000">
            <a:off x="14684946" y="9530026"/>
            <a:ext cx="4803980" cy="2402118"/>
            <a:chOff x="0" y="0"/>
            <a:chExt cx="6405307" cy="3202824"/>
          </a:xfrm>
        </p:grpSpPr>
        <p:sp>
          <p:nvSpPr>
            <p:cNvPr id="7" name="Freeform 7"/>
            <p:cNvSpPr/>
            <p:nvPr/>
          </p:nvSpPr>
          <p:spPr>
            <a:xfrm>
              <a:off x="0" y="0"/>
              <a:ext cx="6405245" cy="3202813"/>
            </a:xfrm>
            <a:custGeom>
              <a:avLst/>
              <a:gdLst/>
              <a:ahLst/>
              <a:cxnLst/>
              <a:rect l="l" t="t" r="r" b="b"/>
              <a:pathLst>
                <a:path w="6405245" h="3202813">
                  <a:moveTo>
                    <a:pt x="0" y="0"/>
                  </a:moveTo>
                  <a:cubicBezTo>
                    <a:pt x="0" y="1765681"/>
                    <a:pt x="1436497" y="3202813"/>
                    <a:pt x="3202813" y="3202813"/>
                  </a:cubicBezTo>
                  <a:cubicBezTo>
                    <a:pt x="4968875" y="3202813"/>
                    <a:pt x="6405245" y="1765681"/>
                    <a:pt x="6405245" y="0"/>
                  </a:cubicBezTo>
                  <a:lnTo>
                    <a:pt x="4959350" y="0"/>
                  </a:lnTo>
                  <a:cubicBezTo>
                    <a:pt x="4959350" y="968375"/>
                    <a:pt x="4170934" y="1756156"/>
                    <a:pt x="3202940" y="1756156"/>
                  </a:cubicBezTo>
                  <a:cubicBezTo>
                    <a:pt x="2234565" y="1756156"/>
                    <a:pt x="1446149" y="968502"/>
                    <a:pt x="1446149" y="0"/>
                  </a:cubicBezTo>
                  <a:close/>
                </a:path>
              </a:pathLst>
            </a:custGeom>
            <a:solidFill>
              <a:srgbClr val="000000"/>
            </a:solidFill>
          </p:spPr>
        </p:sp>
      </p:grpSp>
      <p:sp>
        <p:nvSpPr>
          <p:cNvPr id="8" name="Freeform 8"/>
          <p:cNvSpPr/>
          <p:nvPr/>
        </p:nvSpPr>
        <p:spPr>
          <a:xfrm>
            <a:off x="1552757" y="290995"/>
            <a:ext cx="1873740" cy="327160"/>
          </a:xfrm>
          <a:custGeom>
            <a:avLst/>
            <a:gdLst/>
            <a:ahLst/>
            <a:cxnLst/>
            <a:rect l="l" t="t" r="r" b="b"/>
            <a:pathLst>
              <a:path w="1873740" h="327160">
                <a:moveTo>
                  <a:pt x="0" y="0"/>
                </a:moveTo>
                <a:lnTo>
                  <a:pt x="1873740" y="0"/>
                </a:lnTo>
                <a:lnTo>
                  <a:pt x="1873740" y="327160"/>
                </a:lnTo>
                <a:lnTo>
                  <a:pt x="0" y="327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507248" y="2495057"/>
            <a:ext cx="11273504" cy="4637726"/>
          </a:xfrm>
          <a:prstGeom prst="rect">
            <a:avLst/>
          </a:prstGeom>
        </p:spPr>
        <p:txBody>
          <a:bodyPr lIns="0" tIns="0" rIns="0" bIns="0" rtlCol="0" anchor="t">
            <a:spAutoFit/>
          </a:bodyPr>
          <a:lstStyle/>
          <a:p>
            <a:pPr algn="ctr">
              <a:lnSpc>
                <a:spcPts val="18384"/>
              </a:lnSpc>
            </a:pPr>
            <a:r>
              <a:rPr lang="en-US" sz="15320">
                <a:solidFill>
                  <a:srgbClr val="434343"/>
                </a:solidFill>
                <a:latin typeface="Fredoka"/>
                <a:ea typeface="Fredoka"/>
                <a:cs typeface="Fredoka"/>
                <a:sym typeface="Fredoka"/>
              </a:rPr>
              <a:t>Thank</a:t>
            </a:r>
          </a:p>
          <a:p>
            <a:pPr algn="ctr">
              <a:lnSpc>
                <a:spcPts val="18384"/>
              </a:lnSpc>
            </a:pPr>
            <a:r>
              <a:rPr lang="en-US" sz="15320">
                <a:solidFill>
                  <a:srgbClr val="434343"/>
                </a:solidFill>
                <a:latin typeface="Fredoka"/>
                <a:ea typeface="Fredoka"/>
                <a:cs typeface="Fredoka"/>
                <a:sym typeface="Fredoka"/>
              </a:rPr>
              <a:t>YOu</a:t>
            </a:r>
          </a:p>
        </p:txBody>
      </p:sp>
      <p:grpSp>
        <p:nvGrpSpPr>
          <p:cNvPr id="10" name="Group 10"/>
          <p:cNvGrpSpPr/>
          <p:nvPr/>
        </p:nvGrpSpPr>
        <p:grpSpPr>
          <a:xfrm>
            <a:off x="0" y="0"/>
            <a:ext cx="809951" cy="816072"/>
            <a:chOff x="0" y="0"/>
            <a:chExt cx="1079935" cy="1088096"/>
          </a:xfrm>
        </p:grpSpPr>
        <p:sp>
          <p:nvSpPr>
            <p:cNvPr id="11" name="Freeform 11"/>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0653" y="293201"/>
              <a:ext cx="609943" cy="492169"/>
            </a:xfrm>
            <a:prstGeom prst="rect">
              <a:avLst/>
            </a:prstGeom>
          </p:spPr>
          <p:txBody>
            <a:bodyPr lIns="0" tIns="0" rIns="0" bIns="0" rtlCol="0" anchor="t">
              <a:spAutoFit/>
            </a:bodyPr>
            <a:lstStyle/>
            <a:p>
              <a:pPr algn="ctr">
                <a:lnSpc>
                  <a:spcPts val="2921"/>
                </a:lnSpc>
                <a:spcBef>
                  <a:spcPct val="0"/>
                </a:spcBef>
              </a:pPr>
              <a:r>
                <a:rPr lang="en-US" sz="2434">
                  <a:solidFill>
                    <a:srgbClr val="000000"/>
                  </a:solidFill>
                  <a:latin typeface="Fredoka"/>
                  <a:ea typeface="Fredoka"/>
                  <a:cs typeface="Fredoka"/>
                  <a:sym typeface="Fredoka"/>
                </a:rPr>
                <a:t>30</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sp>
        <p:nvSpPr>
          <p:cNvPr id="2" name="Freeform 2"/>
          <p:cNvSpPr/>
          <p:nvPr/>
        </p:nvSpPr>
        <p:spPr>
          <a:xfrm>
            <a:off x="3812847" y="1229860"/>
            <a:ext cx="10216934" cy="8844034"/>
          </a:xfrm>
          <a:custGeom>
            <a:avLst/>
            <a:gdLst/>
            <a:ahLst/>
            <a:cxnLst/>
            <a:rect l="l" t="t" r="r" b="b"/>
            <a:pathLst>
              <a:path w="10216934" h="8844034">
                <a:moveTo>
                  <a:pt x="0" y="0"/>
                </a:moveTo>
                <a:lnTo>
                  <a:pt x="10216934" y="0"/>
                </a:lnTo>
                <a:lnTo>
                  <a:pt x="10216934" y="8844034"/>
                </a:lnTo>
                <a:lnTo>
                  <a:pt x="0" y="8844034"/>
                </a:lnTo>
                <a:lnTo>
                  <a:pt x="0" y="0"/>
                </a:lnTo>
                <a:close/>
              </a:path>
            </a:pathLst>
          </a:custGeom>
          <a:blipFill>
            <a:blip r:embed="rId2"/>
            <a:stretch>
              <a:fillRect/>
            </a:stretch>
          </a:blipFill>
        </p:spPr>
      </p:sp>
      <p:sp>
        <p:nvSpPr>
          <p:cNvPr id="3" name="Freeform 3"/>
          <p:cNvSpPr/>
          <p:nvPr/>
        </p:nvSpPr>
        <p:spPr>
          <a:xfrm>
            <a:off x="16766722" y="17494"/>
            <a:ext cx="492578" cy="2821135"/>
          </a:xfrm>
          <a:custGeom>
            <a:avLst/>
            <a:gdLst/>
            <a:ahLst/>
            <a:cxnLst/>
            <a:rect l="l" t="t" r="r" b="b"/>
            <a:pathLst>
              <a:path w="492578" h="2821135">
                <a:moveTo>
                  <a:pt x="0" y="0"/>
                </a:moveTo>
                <a:lnTo>
                  <a:pt x="492578" y="0"/>
                </a:lnTo>
                <a:lnTo>
                  <a:pt x="492578" y="2821135"/>
                </a:lnTo>
                <a:lnTo>
                  <a:pt x="0" y="2821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7282325">
            <a:off x="15998975" y="8985844"/>
            <a:ext cx="2967158" cy="1483706"/>
            <a:chOff x="0" y="0"/>
            <a:chExt cx="3956211" cy="1978275"/>
          </a:xfrm>
        </p:grpSpPr>
        <p:sp>
          <p:nvSpPr>
            <p:cNvPr id="5" name="Freeform 5"/>
            <p:cNvSpPr/>
            <p:nvPr/>
          </p:nvSpPr>
          <p:spPr>
            <a:xfrm>
              <a:off x="0" y="0"/>
              <a:ext cx="3956177" cy="1978279"/>
            </a:xfrm>
            <a:custGeom>
              <a:avLst/>
              <a:gdLst/>
              <a:ahLst/>
              <a:cxnLst/>
              <a:rect l="l" t="t" r="r" b="b"/>
              <a:pathLst>
                <a:path w="3956177" h="1978279">
                  <a:moveTo>
                    <a:pt x="0" y="0"/>
                  </a:moveTo>
                  <a:cubicBezTo>
                    <a:pt x="0" y="1090549"/>
                    <a:pt x="887222" y="1978279"/>
                    <a:pt x="1978152" y="1978279"/>
                  </a:cubicBezTo>
                  <a:cubicBezTo>
                    <a:pt x="3068955" y="1978279"/>
                    <a:pt x="3956177" y="1090549"/>
                    <a:pt x="3956177" y="0"/>
                  </a:cubicBezTo>
                  <a:lnTo>
                    <a:pt x="3063113" y="0"/>
                  </a:lnTo>
                  <a:cubicBezTo>
                    <a:pt x="3063113" y="598170"/>
                    <a:pt x="2576195" y="1084707"/>
                    <a:pt x="1978279" y="1084707"/>
                  </a:cubicBezTo>
                  <a:cubicBezTo>
                    <a:pt x="1380109" y="1084707"/>
                    <a:pt x="893191" y="598170"/>
                    <a:pt x="893191" y="0"/>
                  </a:cubicBezTo>
                  <a:close/>
                </a:path>
              </a:pathLst>
            </a:custGeom>
            <a:solidFill>
              <a:srgbClr val="000000"/>
            </a:solidFill>
          </p:spPr>
        </p:sp>
      </p:grpSp>
      <p:grpSp>
        <p:nvGrpSpPr>
          <p:cNvPr id="6" name="Group 6"/>
          <p:cNvGrpSpPr/>
          <p:nvPr/>
        </p:nvGrpSpPr>
        <p:grpSpPr>
          <a:xfrm>
            <a:off x="4982005" y="358552"/>
            <a:ext cx="7572778" cy="670148"/>
            <a:chOff x="0" y="0"/>
            <a:chExt cx="8977168" cy="794428"/>
          </a:xfrm>
        </p:grpSpPr>
        <p:sp>
          <p:nvSpPr>
            <p:cNvPr id="7" name="Freeform 7"/>
            <p:cNvSpPr/>
            <p:nvPr/>
          </p:nvSpPr>
          <p:spPr>
            <a:xfrm>
              <a:off x="0" y="0"/>
              <a:ext cx="8977197" cy="794464"/>
            </a:xfrm>
            <a:custGeom>
              <a:avLst/>
              <a:gdLst/>
              <a:ahLst/>
              <a:cxnLst/>
              <a:rect l="l" t="t" r="r" b="b"/>
              <a:pathLst>
                <a:path w="8977197" h="794464">
                  <a:moveTo>
                    <a:pt x="0" y="0"/>
                  </a:moveTo>
                  <a:lnTo>
                    <a:pt x="8977197" y="0"/>
                  </a:lnTo>
                  <a:lnTo>
                    <a:pt x="8977197" y="794464"/>
                  </a:lnTo>
                  <a:lnTo>
                    <a:pt x="0" y="794464"/>
                  </a:lnTo>
                  <a:close/>
                </a:path>
              </a:pathLst>
            </a:custGeom>
            <a:solidFill>
              <a:srgbClr val="FFFFFF"/>
            </a:solidFill>
          </p:spPr>
        </p:sp>
      </p:grpSp>
      <p:sp>
        <p:nvSpPr>
          <p:cNvPr id="8" name="TextBox 8"/>
          <p:cNvSpPr txBox="1"/>
          <p:nvPr/>
        </p:nvSpPr>
        <p:spPr>
          <a:xfrm>
            <a:off x="5964078" y="358552"/>
            <a:ext cx="5478264" cy="561909"/>
          </a:xfrm>
          <a:prstGeom prst="rect">
            <a:avLst/>
          </a:prstGeom>
        </p:spPr>
        <p:txBody>
          <a:bodyPr lIns="0" tIns="0" rIns="0" bIns="0" rtlCol="0" anchor="t">
            <a:spAutoFit/>
          </a:bodyPr>
          <a:lstStyle/>
          <a:p>
            <a:pPr algn="ctr">
              <a:lnSpc>
                <a:spcPts val="4439"/>
              </a:lnSpc>
              <a:spcBef>
                <a:spcPct val="0"/>
              </a:spcBef>
            </a:pPr>
            <a:r>
              <a:rPr lang="en-US" sz="3699">
                <a:solidFill>
                  <a:srgbClr val="000000"/>
                </a:solidFill>
                <a:latin typeface="Fredoka"/>
                <a:ea typeface="Fredoka"/>
                <a:cs typeface="Fredoka"/>
                <a:sym typeface="Fredoka"/>
              </a:rPr>
              <a:t>First Page of Pixel-Try</a:t>
            </a:r>
          </a:p>
        </p:txBody>
      </p:sp>
      <p:sp>
        <p:nvSpPr>
          <p:cNvPr id="9" name="AutoShape 9"/>
          <p:cNvSpPr/>
          <p:nvPr/>
        </p:nvSpPr>
        <p:spPr>
          <a:xfrm>
            <a:off x="5457091" y="901411"/>
            <a:ext cx="6492240" cy="0"/>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0" y="0"/>
            <a:ext cx="809951" cy="816072"/>
            <a:chOff x="0" y="0"/>
            <a:chExt cx="1079935" cy="1088096"/>
          </a:xfrm>
        </p:grpSpPr>
        <p:sp>
          <p:nvSpPr>
            <p:cNvPr id="11" name="Freeform 11"/>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Freeform 2"/>
          <p:cNvSpPr/>
          <p:nvPr/>
        </p:nvSpPr>
        <p:spPr>
          <a:xfrm>
            <a:off x="17470700" y="0"/>
            <a:ext cx="349566" cy="2002067"/>
          </a:xfrm>
          <a:custGeom>
            <a:avLst/>
            <a:gdLst/>
            <a:ahLst/>
            <a:cxnLst/>
            <a:rect l="l" t="t" r="r" b="b"/>
            <a:pathLst>
              <a:path w="349566" h="2002067">
                <a:moveTo>
                  <a:pt x="0" y="0"/>
                </a:moveTo>
                <a:lnTo>
                  <a:pt x="349566" y="0"/>
                </a:lnTo>
                <a:lnTo>
                  <a:pt x="349566" y="2002067"/>
                </a:lnTo>
                <a:lnTo>
                  <a:pt x="0" y="20020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rot="-6499144">
            <a:off x="-391168" y="9165176"/>
            <a:ext cx="1728422" cy="864258"/>
            <a:chOff x="0" y="0"/>
            <a:chExt cx="2304563" cy="1152344"/>
          </a:xfrm>
        </p:grpSpPr>
        <p:sp>
          <p:nvSpPr>
            <p:cNvPr id="4" name="Freeform 4"/>
            <p:cNvSpPr/>
            <p:nvPr/>
          </p:nvSpPr>
          <p:spPr>
            <a:xfrm>
              <a:off x="0" y="0"/>
              <a:ext cx="2304542" cy="1152398"/>
            </a:xfrm>
            <a:custGeom>
              <a:avLst/>
              <a:gdLst/>
              <a:ahLst/>
              <a:cxnLst/>
              <a:rect l="l" t="t" r="r" b="b"/>
              <a:pathLst>
                <a:path w="2304542" h="1152398">
                  <a:moveTo>
                    <a:pt x="0" y="0"/>
                  </a:moveTo>
                  <a:cubicBezTo>
                    <a:pt x="0" y="635254"/>
                    <a:pt x="516890" y="1152398"/>
                    <a:pt x="1152398" y="1152398"/>
                  </a:cubicBezTo>
                  <a:cubicBezTo>
                    <a:pt x="1787906" y="1152398"/>
                    <a:pt x="2304542" y="635254"/>
                    <a:pt x="2304542" y="0"/>
                  </a:cubicBezTo>
                  <a:lnTo>
                    <a:pt x="1784350" y="0"/>
                  </a:lnTo>
                  <a:cubicBezTo>
                    <a:pt x="1784350" y="348488"/>
                    <a:pt x="1500759" y="631825"/>
                    <a:pt x="1152398" y="631825"/>
                  </a:cubicBezTo>
                  <a:cubicBezTo>
                    <a:pt x="804037" y="631825"/>
                    <a:pt x="520319" y="348488"/>
                    <a:pt x="520319" y="0"/>
                  </a:cubicBezTo>
                  <a:close/>
                </a:path>
              </a:pathLst>
            </a:custGeom>
            <a:solidFill>
              <a:srgbClr val="FFC71C"/>
            </a:solidFill>
          </p:spPr>
        </p:sp>
      </p:grpSp>
      <p:grpSp>
        <p:nvGrpSpPr>
          <p:cNvPr id="5" name="Group 5"/>
          <p:cNvGrpSpPr/>
          <p:nvPr/>
        </p:nvGrpSpPr>
        <p:grpSpPr>
          <a:xfrm>
            <a:off x="0" y="1644880"/>
            <a:ext cx="8114254" cy="714375"/>
            <a:chOff x="0" y="0"/>
            <a:chExt cx="10819006" cy="952500"/>
          </a:xfrm>
        </p:grpSpPr>
        <p:grpSp>
          <p:nvGrpSpPr>
            <p:cNvPr id="6" name="Group 6"/>
            <p:cNvGrpSpPr/>
            <p:nvPr/>
          </p:nvGrpSpPr>
          <p:grpSpPr>
            <a:xfrm>
              <a:off x="0" y="67067"/>
              <a:ext cx="10819006" cy="789190"/>
              <a:chOff x="0" y="0"/>
              <a:chExt cx="16483692" cy="1202400"/>
            </a:xfrm>
          </p:grpSpPr>
          <p:sp>
            <p:nvSpPr>
              <p:cNvPr id="7" name="Freeform 7"/>
              <p:cNvSpPr/>
              <p:nvPr/>
            </p:nvSpPr>
            <p:spPr>
              <a:xfrm>
                <a:off x="0" y="0"/>
                <a:ext cx="16483721" cy="1202436"/>
              </a:xfrm>
              <a:custGeom>
                <a:avLst/>
                <a:gdLst/>
                <a:ahLst/>
                <a:cxnLst/>
                <a:rect l="l" t="t" r="r" b="b"/>
                <a:pathLst>
                  <a:path w="16483721" h="1202436">
                    <a:moveTo>
                      <a:pt x="0" y="0"/>
                    </a:moveTo>
                    <a:lnTo>
                      <a:pt x="16483721" y="0"/>
                    </a:lnTo>
                    <a:lnTo>
                      <a:pt x="16483721" y="1202436"/>
                    </a:lnTo>
                    <a:lnTo>
                      <a:pt x="0" y="1202436"/>
                    </a:lnTo>
                    <a:close/>
                  </a:path>
                </a:pathLst>
              </a:custGeom>
              <a:solidFill>
                <a:srgbClr val="FFC71C"/>
              </a:solidFill>
            </p:spPr>
          </p:sp>
        </p:grpSp>
        <p:sp>
          <p:nvSpPr>
            <p:cNvPr id="8" name="TextBox 8"/>
            <p:cNvSpPr txBox="1"/>
            <p:nvPr/>
          </p:nvSpPr>
          <p:spPr>
            <a:xfrm>
              <a:off x="2316714" y="0"/>
              <a:ext cx="5755246" cy="952500"/>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Introduction</a:t>
              </a:r>
            </a:p>
          </p:txBody>
        </p:sp>
      </p:grpSp>
      <p:grpSp>
        <p:nvGrpSpPr>
          <p:cNvPr id="9" name="Group 9"/>
          <p:cNvGrpSpPr/>
          <p:nvPr/>
        </p:nvGrpSpPr>
        <p:grpSpPr>
          <a:xfrm>
            <a:off x="1028700" y="-404706"/>
            <a:ext cx="2967158" cy="1483706"/>
            <a:chOff x="0" y="0"/>
            <a:chExt cx="3956211" cy="1978275"/>
          </a:xfrm>
        </p:grpSpPr>
        <p:sp>
          <p:nvSpPr>
            <p:cNvPr id="10" name="Freeform 10"/>
            <p:cNvSpPr/>
            <p:nvPr/>
          </p:nvSpPr>
          <p:spPr>
            <a:xfrm>
              <a:off x="0" y="0"/>
              <a:ext cx="3956177" cy="1978279"/>
            </a:xfrm>
            <a:custGeom>
              <a:avLst/>
              <a:gdLst/>
              <a:ahLst/>
              <a:cxnLst/>
              <a:rect l="l" t="t" r="r" b="b"/>
              <a:pathLst>
                <a:path w="3956177" h="1978279">
                  <a:moveTo>
                    <a:pt x="0" y="0"/>
                  </a:moveTo>
                  <a:cubicBezTo>
                    <a:pt x="0" y="1090549"/>
                    <a:pt x="887222" y="1978279"/>
                    <a:pt x="1978152" y="1978279"/>
                  </a:cubicBezTo>
                  <a:cubicBezTo>
                    <a:pt x="3068955" y="1978279"/>
                    <a:pt x="3956177" y="1090549"/>
                    <a:pt x="3956177" y="0"/>
                  </a:cubicBezTo>
                  <a:lnTo>
                    <a:pt x="3063113" y="0"/>
                  </a:lnTo>
                  <a:cubicBezTo>
                    <a:pt x="3063113" y="598170"/>
                    <a:pt x="2576195" y="1084707"/>
                    <a:pt x="1978279" y="1084707"/>
                  </a:cubicBezTo>
                  <a:cubicBezTo>
                    <a:pt x="1380109" y="1084707"/>
                    <a:pt x="893191" y="598170"/>
                    <a:pt x="893191" y="0"/>
                  </a:cubicBezTo>
                  <a:close/>
                </a:path>
              </a:pathLst>
            </a:custGeom>
            <a:solidFill>
              <a:srgbClr val="FFC71C"/>
            </a:solidFill>
          </p:spPr>
        </p:sp>
      </p:grpSp>
      <p:sp>
        <p:nvSpPr>
          <p:cNvPr id="11" name="TextBox 11"/>
          <p:cNvSpPr txBox="1"/>
          <p:nvPr/>
        </p:nvSpPr>
        <p:spPr>
          <a:xfrm>
            <a:off x="1905957" y="3035734"/>
            <a:ext cx="15772443" cy="485775"/>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 What does an AI- driven virtual try-on system in E-commerce actually entail?</a:t>
            </a:r>
          </a:p>
        </p:txBody>
      </p:sp>
      <p:sp>
        <p:nvSpPr>
          <p:cNvPr id="12" name="TextBox 12"/>
          <p:cNvSpPr txBox="1"/>
          <p:nvPr/>
        </p:nvSpPr>
        <p:spPr>
          <a:xfrm>
            <a:off x="1905957" y="4064434"/>
            <a:ext cx="15564743" cy="485775"/>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 Advanced Computer vision and Augmented Reality for enhanced experience</a:t>
            </a:r>
          </a:p>
        </p:txBody>
      </p:sp>
      <p:sp>
        <p:nvSpPr>
          <p:cNvPr id="13" name="TextBox 13"/>
          <p:cNvSpPr txBox="1"/>
          <p:nvPr/>
        </p:nvSpPr>
        <p:spPr>
          <a:xfrm>
            <a:off x="6138003" y="6457950"/>
            <a:ext cx="10397397" cy="485775"/>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-Rapid growth of E-commerce in the retail industry</a:t>
            </a:r>
          </a:p>
        </p:txBody>
      </p:sp>
      <p:sp>
        <p:nvSpPr>
          <p:cNvPr id="14" name="TextBox 14"/>
          <p:cNvSpPr txBox="1"/>
          <p:nvPr/>
        </p:nvSpPr>
        <p:spPr>
          <a:xfrm>
            <a:off x="6138003" y="7535642"/>
            <a:ext cx="7349397" cy="485775"/>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-The limitations of online shopping</a:t>
            </a:r>
          </a:p>
        </p:txBody>
      </p:sp>
      <p:sp>
        <p:nvSpPr>
          <p:cNvPr id="15" name="TextBox 15"/>
          <p:cNvSpPr txBox="1"/>
          <p:nvPr/>
        </p:nvSpPr>
        <p:spPr>
          <a:xfrm>
            <a:off x="6138002" y="8641070"/>
            <a:ext cx="11921397" cy="485775"/>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-How virtual try-on system helps in solving these limitation</a:t>
            </a:r>
          </a:p>
        </p:txBody>
      </p:sp>
      <p:grpSp>
        <p:nvGrpSpPr>
          <p:cNvPr id="16" name="Group 16"/>
          <p:cNvGrpSpPr/>
          <p:nvPr/>
        </p:nvGrpSpPr>
        <p:grpSpPr>
          <a:xfrm>
            <a:off x="8932451" y="5088738"/>
            <a:ext cx="9273720" cy="704784"/>
            <a:chOff x="0" y="0"/>
            <a:chExt cx="12364961" cy="939712"/>
          </a:xfrm>
        </p:grpSpPr>
        <p:grpSp>
          <p:nvGrpSpPr>
            <p:cNvPr id="17" name="Group 17"/>
            <p:cNvGrpSpPr/>
            <p:nvPr/>
          </p:nvGrpSpPr>
          <p:grpSpPr>
            <a:xfrm>
              <a:off x="0" y="93412"/>
              <a:ext cx="12364961" cy="752975"/>
              <a:chOff x="0" y="0"/>
              <a:chExt cx="12965320" cy="789535"/>
            </a:xfrm>
          </p:grpSpPr>
          <p:sp>
            <p:nvSpPr>
              <p:cNvPr id="18" name="Freeform 18"/>
              <p:cNvSpPr/>
              <p:nvPr/>
            </p:nvSpPr>
            <p:spPr>
              <a:xfrm>
                <a:off x="0" y="0"/>
                <a:ext cx="12965349" cy="789571"/>
              </a:xfrm>
              <a:custGeom>
                <a:avLst/>
                <a:gdLst/>
                <a:ahLst/>
                <a:cxnLst/>
                <a:rect l="l" t="t" r="r" b="b"/>
                <a:pathLst>
                  <a:path w="12965349" h="789571">
                    <a:moveTo>
                      <a:pt x="0" y="0"/>
                    </a:moveTo>
                    <a:lnTo>
                      <a:pt x="12965349" y="0"/>
                    </a:lnTo>
                    <a:lnTo>
                      <a:pt x="12965349" y="789571"/>
                    </a:lnTo>
                    <a:lnTo>
                      <a:pt x="0" y="789571"/>
                    </a:lnTo>
                    <a:close/>
                  </a:path>
                </a:pathLst>
              </a:custGeom>
              <a:solidFill>
                <a:srgbClr val="FFC71C"/>
              </a:solidFill>
            </p:spPr>
          </p:sp>
        </p:grpSp>
        <p:sp>
          <p:nvSpPr>
            <p:cNvPr id="19" name="TextBox 19"/>
            <p:cNvSpPr txBox="1"/>
            <p:nvPr/>
          </p:nvSpPr>
          <p:spPr>
            <a:xfrm>
              <a:off x="3953140" y="0"/>
              <a:ext cx="4205707" cy="939712"/>
            </a:xfrm>
            <a:prstGeom prst="rect">
              <a:avLst/>
            </a:prstGeom>
          </p:spPr>
          <p:txBody>
            <a:bodyPr lIns="0" tIns="0" rIns="0" bIns="0" rtlCol="0" anchor="t">
              <a:spAutoFit/>
            </a:bodyPr>
            <a:lstStyle/>
            <a:p>
              <a:pPr algn="ctr">
                <a:lnSpc>
                  <a:spcPts val="5591"/>
                </a:lnSpc>
                <a:spcBef>
                  <a:spcPct val="0"/>
                </a:spcBef>
              </a:pPr>
              <a:r>
                <a:rPr lang="en-US" sz="4659">
                  <a:solidFill>
                    <a:srgbClr val="434343"/>
                  </a:solidFill>
                  <a:latin typeface="Fredoka"/>
                  <a:ea typeface="Fredoka"/>
                  <a:cs typeface="Fredoka"/>
                  <a:sym typeface="Fredoka"/>
                </a:rPr>
                <a:t>Motivation</a:t>
              </a:r>
            </a:p>
          </p:txBody>
        </p:sp>
      </p:grpSp>
      <p:grpSp>
        <p:nvGrpSpPr>
          <p:cNvPr id="20" name="Group 20"/>
          <p:cNvGrpSpPr/>
          <p:nvPr/>
        </p:nvGrpSpPr>
        <p:grpSpPr>
          <a:xfrm>
            <a:off x="0" y="0"/>
            <a:ext cx="809951" cy="816072"/>
            <a:chOff x="0" y="0"/>
            <a:chExt cx="1079935" cy="1088096"/>
          </a:xfrm>
        </p:grpSpPr>
        <p:sp>
          <p:nvSpPr>
            <p:cNvPr id="21" name="Freeform 21"/>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4</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grpSp>
        <p:nvGrpSpPr>
          <p:cNvPr id="2" name="Group 2"/>
          <p:cNvGrpSpPr/>
          <p:nvPr/>
        </p:nvGrpSpPr>
        <p:grpSpPr>
          <a:xfrm>
            <a:off x="5334630" y="1089941"/>
            <a:ext cx="9850119" cy="653134"/>
            <a:chOff x="0" y="0"/>
            <a:chExt cx="20010012" cy="1326808"/>
          </a:xfrm>
        </p:grpSpPr>
        <p:sp>
          <p:nvSpPr>
            <p:cNvPr id="3" name="Freeform 3"/>
            <p:cNvSpPr/>
            <p:nvPr/>
          </p:nvSpPr>
          <p:spPr>
            <a:xfrm>
              <a:off x="0" y="0"/>
              <a:ext cx="20010042" cy="1326844"/>
            </a:xfrm>
            <a:custGeom>
              <a:avLst/>
              <a:gdLst/>
              <a:ahLst/>
              <a:cxnLst/>
              <a:rect l="l" t="t" r="r" b="b"/>
              <a:pathLst>
                <a:path w="20010042" h="1326844">
                  <a:moveTo>
                    <a:pt x="0" y="0"/>
                  </a:moveTo>
                  <a:lnTo>
                    <a:pt x="20010042" y="0"/>
                  </a:lnTo>
                  <a:lnTo>
                    <a:pt x="20010042" y="1326844"/>
                  </a:lnTo>
                  <a:lnTo>
                    <a:pt x="0" y="1326844"/>
                  </a:lnTo>
                  <a:close/>
                </a:path>
              </a:pathLst>
            </a:custGeom>
            <a:solidFill>
              <a:srgbClr val="FFFFFF"/>
            </a:solidFill>
          </p:spPr>
        </p:sp>
      </p:grpSp>
      <p:sp>
        <p:nvSpPr>
          <p:cNvPr id="4" name="TextBox 4"/>
          <p:cNvSpPr txBox="1"/>
          <p:nvPr/>
        </p:nvSpPr>
        <p:spPr>
          <a:xfrm>
            <a:off x="7230833" y="1028700"/>
            <a:ext cx="6057713"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Customer Benefits</a:t>
            </a:r>
          </a:p>
        </p:txBody>
      </p:sp>
      <p:sp>
        <p:nvSpPr>
          <p:cNvPr id="5" name="TextBox 5"/>
          <p:cNvSpPr txBox="1"/>
          <p:nvPr/>
        </p:nvSpPr>
        <p:spPr>
          <a:xfrm>
            <a:off x="5062761" y="3140863"/>
            <a:ext cx="10923142" cy="3995749"/>
          </a:xfrm>
          <a:prstGeom prst="rect">
            <a:avLst/>
          </a:prstGeom>
        </p:spPr>
        <p:txBody>
          <a:bodyPr lIns="0" tIns="0" rIns="0" bIns="0" rtlCol="0" anchor="t">
            <a:spAutoFit/>
          </a:bodyPr>
          <a:lstStyle/>
          <a:p>
            <a:pPr marL="809786" lvl="1" indent="-404893" algn="ctr">
              <a:lnSpc>
                <a:spcPts val="4500"/>
              </a:lnSpc>
              <a:buFont typeface="Arial"/>
              <a:buChar char="•"/>
            </a:pPr>
            <a:r>
              <a:rPr lang="en-US" sz="3750">
                <a:solidFill>
                  <a:srgbClr val="000000"/>
                </a:solidFill>
                <a:latin typeface="Fredoka"/>
                <a:ea typeface="Fredoka"/>
                <a:cs typeface="Fredoka"/>
                <a:sym typeface="Fredoka"/>
              </a:rPr>
              <a:t>Enhanced Shopping Experience</a:t>
            </a:r>
          </a:p>
          <a:p>
            <a:pPr algn="ctr">
              <a:lnSpc>
                <a:spcPts val="4500"/>
              </a:lnSpc>
            </a:pPr>
            <a:endParaRPr lang="en-US" sz="3750">
              <a:solidFill>
                <a:srgbClr val="000000"/>
              </a:solidFill>
              <a:latin typeface="Fredoka"/>
              <a:ea typeface="Fredoka"/>
              <a:cs typeface="Fredoka"/>
              <a:sym typeface="Fredoka"/>
            </a:endParaRPr>
          </a:p>
          <a:p>
            <a:pPr marL="809786" lvl="1" indent="-404893" algn="ctr">
              <a:lnSpc>
                <a:spcPts val="4500"/>
              </a:lnSpc>
              <a:buFont typeface="Arial"/>
              <a:buChar char="•"/>
            </a:pPr>
            <a:r>
              <a:rPr lang="en-US" sz="3750">
                <a:solidFill>
                  <a:srgbClr val="000000"/>
                </a:solidFill>
                <a:latin typeface="Fredoka"/>
                <a:ea typeface="Fredoka"/>
                <a:cs typeface="Fredoka"/>
                <a:sym typeface="Fredoka"/>
              </a:rPr>
              <a:t>Reduced Product Returns</a:t>
            </a:r>
          </a:p>
          <a:p>
            <a:pPr algn="ctr">
              <a:lnSpc>
                <a:spcPts val="4500"/>
              </a:lnSpc>
            </a:pPr>
            <a:endParaRPr lang="en-US" sz="3750">
              <a:solidFill>
                <a:srgbClr val="000000"/>
              </a:solidFill>
              <a:latin typeface="Fredoka"/>
              <a:ea typeface="Fredoka"/>
              <a:cs typeface="Fredoka"/>
              <a:sym typeface="Fredoka"/>
            </a:endParaRPr>
          </a:p>
          <a:p>
            <a:pPr marL="809786" lvl="1" indent="-404893" algn="ctr">
              <a:lnSpc>
                <a:spcPts val="4500"/>
              </a:lnSpc>
              <a:buFont typeface="Arial"/>
              <a:buChar char="•"/>
            </a:pPr>
            <a:r>
              <a:rPr lang="en-US" sz="3750">
                <a:solidFill>
                  <a:srgbClr val="000000"/>
                </a:solidFill>
                <a:latin typeface="Fredoka"/>
                <a:ea typeface="Fredoka"/>
                <a:cs typeface="Fredoka"/>
                <a:sym typeface="Fredoka"/>
              </a:rPr>
              <a:t>Time and Cost Efficiency</a:t>
            </a:r>
          </a:p>
          <a:p>
            <a:pPr algn="ctr">
              <a:lnSpc>
                <a:spcPts val="4500"/>
              </a:lnSpc>
            </a:pPr>
            <a:endParaRPr lang="en-US" sz="3750">
              <a:solidFill>
                <a:srgbClr val="000000"/>
              </a:solidFill>
              <a:latin typeface="Fredoka"/>
              <a:ea typeface="Fredoka"/>
              <a:cs typeface="Fredoka"/>
              <a:sym typeface="Fredoka"/>
            </a:endParaRPr>
          </a:p>
          <a:p>
            <a:pPr marL="809786" lvl="1" indent="-404893" algn="ctr">
              <a:lnSpc>
                <a:spcPts val="4500"/>
              </a:lnSpc>
              <a:buFont typeface="Arial"/>
              <a:buChar char="•"/>
            </a:pPr>
            <a:r>
              <a:rPr lang="en-US" sz="3750">
                <a:solidFill>
                  <a:srgbClr val="000000"/>
                </a:solidFill>
                <a:latin typeface="Fredoka"/>
                <a:ea typeface="Fredoka"/>
                <a:cs typeface="Fredoka"/>
                <a:sym typeface="Fredoka"/>
              </a:rPr>
              <a:t>Increased Confidence in Purchases</a:t>
            </a:r>
          </a:p>
        </p:txBody>
      </p:sp>
      <p:sp>
        <p:nvSpPr>
          <p:cNvPr id="6" name="Freeform 6"/>
          <p:cNvSpPr/>
          <p:nvPr/>
        </p:nvSpPr>
        <p:spPr>
          <a:xfrm>
            <a:off x="0" y="1028700"/>
            <a:ext cx="5842142" cy="9258300"/>
          </a:xfrm>
          <a:custGeom>
            <a:avLst/>
            <a:gdLst/>
            <a:ahLst/>
            <a:cxnLst/>
            <a:rect l="l" t="t" r="r" b="b"/>
            <a:pathLst>
              <a:path w="5842142" h="9258300">
                <a:moveTo>
                  <a:pt x="0" y="0"/>
                </a:moveTo>
                <a:lnTo>
                  <a:pt x="5842142" y="0"/>
                </a:lnTo>
                <a:lnTo>
                  <a:pt x="5842142" y="9258300"/>
                </a:lnTo>
                <a:lnTo>
                  <a:pt x="0" y="9258300"/>
                </a:lnTo>
                <a:lnTo>
                  <a:pt x="0" y="0"/>
                </a:lnTo>
                <a:close/>
              </a:path>
            </a:pathLst>
          </a:custGeom>
          <a:blipFill>
            <a:blip r:embed="rId2"/>
            <a:stretch>
              <a:fillRect l="-15860" r="-15853" b="-5097"/>
            </a:stretch>
          </a:blipFill>
        </p:spPr>
      </p:sp>
      <p:grpSp>
        <p:nvGrpSpPr>
          <p:cNvPr id="7" name="Group 7"/>
          <p:cNvGrpSpPr/>
          <p:nvPr/>
        </p:nvGrpSpPr>
        <p:grpSpPr>
          <a:xfrm>
            <a:off x="0" y="0"/>
            <a:ext cx="809951" cy="816072"/>
            <a:chOff x="0" y="0"/>
            <a:chExt cx="1079935" cy="1088096"/>
          </a:xfrm>
        </p:grpSpPr>
        <p:sp>
          <p:nvSpPr>
            <p:cNvPr id="8" name="Freeform 8"/>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5</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75128" y="3058224"/>
            <a:ext cx="243896" cy="197748"/>
            <a:chOff x="0" y="0"/>
            <a:chExt cx="325195" cy="263664"/>
          </a:xfrm>
        </p:grpSpPr>
        <p:sp>
          <p:nvSpPr>
            <p:cNvPr id="3" name="Freeform 3"/>
            <p:cNvSpPr/>
            <p:nvPr/>
          </p:nvSpPr>
          <p:spPr>
            <a:xfrm>
              <a:off x="0" y="0"/>
              <a:ext cx="325247" cy="263398"/>
            </a:xfrm>
            <a:custGeom>
              <a:avLst/>
              <a:gdLst/>
              <a:ahLst/>
              <a:cxnLst/>
              <a:rect l="l" t="t" r="r" b="b"/>
              <a:pathLst>
                <a:path w="325247" h="263398">
                  <a:moveTo>
                    <a:pt x="0" y="0"/>
                  </a:moveTo>
                  <a:lnTo>
                    <a:pt x="0" y="263398"/>
                  </a:lnTo>
                  <a:lnTo>
                    <a:pt x="325247" y="263398"/>
                  </a:lnTo>
                  <a:lnTo>
                    <a:pt x="325247" y="0"/>
                  </a:lnTo>
                  <a:close/>
                </a:path>
              </a:pathLst>
            </a:custGeom>
            <a:solidFill>
              <a:srgbClr val="EEEEEE"/>
            </a:solidFill>
          </p:spPr>
        </p:sp>
      </p:grpSp>
      <p:grpSp>
        <p:nvGrpSpPr>
          <p:cNvPr id="4" name="Group 4"/>
          <p:cNvGrpSpPr/>
          <p:nvPr/>
        </p:nvGrpSpPr>
        <p:grpSpPr>
          <a:xfrm>
            <a:off x="293914" y="842202"/>
            <a:ext cx="14247668" cy="641187"/>
            <a:chOff x="0" y="0"/>
            <a:chExt cx="18996891" cy="854916"/>
          </a:xfrm>
        </p:grpSpPr>
        <p:sp>
          <p:nvSpPr>
            <p:cNvPr id="5" name="Freeform 5"/>
            <p:cNvSpPr/>
            <p:nvPr/>
          </p:nvSpPr>
          <p:spPr>
            <a:xfrm>
              <a:off x="0" y="0"/>
              <a:ext cx="18996890" cy="854756"/>
            </a:xfrm>
            <a:custGeom>
              <a:avLst/>
              <a:gdLst/>
              <a:ahLst/>
              <a:cxnLst/>
              <a:rect l="l" t="t" r="r" b="b"/>
              <a:pathLst>
                <a:path w="18996890" h="854756">
                  <a:moveTo>
                    <a:pt x="0" y="0"/>
                  </a:moveTo>
                  <a:lnTo>
                    <a:pt x="18996890" y="0"/>
                  </a:lnTo>
                  <a:lnTo>
                    <a:pt x="18996890" y="854756"/>
                  </a:lnTo>
                  <a:lnTo>
                    <a:pt x="0" y="854756"/>
                  </a:lnTo>
                  <a:close/>
                </a:path>
              </a:pathLst>
            </a:custGeom>
            <a:solidFill>
              <a:srgbClr val="FFC71C"/>
            </a:solidFill>
          </p:spPr>
        </p:sp>
      </p:grpSp>
      <p:sp>
        <p:nvSpPr>
          <p:cNvPr id="6" name="Freeform 6"/>
          <p:cNvSpPr/>
          <p:nvPr/>
        </p:nvSpPr>
        <p:spPr>
          <a:xfrm>
            <a:off x="17259300" y="150869"/>
            <a:ext cx="443636" cy="2540831"/>
          </a:xfrm>
          <a:custGeom>
            <a:avLst/>
            <a:gdLst/>
            <a:ahLst/>
            <a:cxnLst/>
            <a:rect l="l" t="t" r="r" b="b"/>
            <a:pathLst>
              <a:path w="443636" h="2540831">
                <a:moveTo>
                  <a:pt x="0" y="0"/>
                </a:moveTo>
                <a:lnTo>
                  <a:pt x="443636" y="0"/>
                </a:lnTo>
                <a:lnTo>
                  <a:pt x="443636" y="2540830"/>
                </a:lnTo>
                <a:lnTo>
                  <a:pt x="0" y="25408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5400000">
            <a:off x="-575436" y="1325336"/>
            <a:ext cx="2962670" cy="191896"/>
            <a:chOff x="0" y="0"/>
            <a:chExt cx="3950227" cy="255861"/>
          </a:xfrm>
        </p:grpSpPr>
        <p:sp>
          <p:nvSpPr>
            <p:cNvPr id="8" name="Freeform 8"/>
            <p:cNvSpPr/>
            <p:nvPr/>
          </p:nvSpPr>
          <p:spPr>
            <a:xfrm>
              <a:off x="0" y="0"/>
              <a:ext cx="3950208" cy="255651"/>
            </a:xfrm>
            <a:custGeom>
              <a:avLst/>
              <a:gdLst/>
              <a:ahLst/>
              <a:cxnLst/>
              <a:rect l="l" t="t" r="r" b="b"/>
              <a:pathLst>
                <a:path w="3950208" h="255651">
                  <a:moveTo>
                    <a:pt x="0" y="0"/>
                  </a:moveTo>
                  <a:lnTo>
                    <a:pt x="0" y="255651"/>
                  </a:lnTo>
                  <a:lnTo>
                    <a:pt x="3950208" y="255651"/>
                  </a:lnTo>
                  <a:lnTo>
                    <a:pt x="3950208" y="0"/>
                  </a:lnTo>
                  <a:close/>
                </a:path>
              </a:pathLst>
            </a:custGeom>
            <a:solidFill>
              <a:srgbClr val="000000"/>
            </a:solidFill>
          </p:spPr>
        </p:sp>
      </p:grpSp>
      <p:sp>
        <p:nvSpPr>
          <p:cNvPr id="9" name="Freeform 9"/>
          <p:cNvSpPr/>
          <p:nvPr/>
        </p:nvSpPr>
        <p:spPr>
          <a:xfrm>
            <a:off x="1176418" y="5906262"/>
            <a:ext cx="5519894" cy="3063541"/>
          </a:xfrm>
          <a:custGeom>
            <a:avLst/>
            <a:gdLst/>
            <a:ahLst/>
            <a:cxnLst/>
            <a:rect l="l" t="t" r="r" b="b"/>
            <a:pathLst>
              <a:path w="5519894" h="3063541">
                <a:moveTo>
                  <a:pt x="0" y="0"/>
                </a:moveTo>
                <a:lnTo>
                  <a:pt x="5519894" y="0"/>
                </a:lnTo>
                <a:lnTo>
                  <a:pt x="5519894" y="3063541"/>
                </a:lnTo>
                <a:lnTo>
                  <a:pt x="0" y="3063541"/>
                </a:lnTo>
                <a:lnTo>
                  <a:pt x="0" y="0"/>
                </a:lnTo>
                <a:close/>
              </a:path>
            </a:pathLst>
          </a:custGeom>
          <a:blipFill>
            <a:blip r:embed="rId5"/>
            <a:stretch>
              <a:fillRect/>
            </a:stretch>
          </a:blipFill>
        </p:spPr>
      </p:sp>
      <p:sp>
        <p:nvSpPr>
          <p:cNvPr id="10" name="Freeform 10"/>
          <p:cNvSpPr/>
          <p:nvPr/>
        </p:nvSpPr>
        <p:spPr>
          <a:xfrm>
            <a:off x="1176418" y="1766241"/>
            <a:ext cx="5372176" cy="3025610"/>
          </a:xfrm>
          <a:custGeom>
            <a:avLst/>
            <a:gdLst/>
            <a:ahLst/>
            <a:cxnLst/>
            <a:rect l="l" t="t" r="r" b="b"/>
            <a:pathLst>
              <a:path w="5372176" h="3025610">
                <a:moveTo>
                  <a:pt x="0" y="0"/>
                </a:moveTo>
                <a:lnTo>
                  <a:pt x="5372176" y="0"/>
                </a:lnTo>
                <a:lnTo>
                  <a:pt x="5372176" y="3025610"/>
                </a:lnTo>
                <a:lnTo>
                  <a:pt x="0" y="3025610"/>
                </a:lnTo>
                <a:lnTo>
                  <a:pt x="0" y="0"/>
                </a:lnTo>
                <a:close/>
              </a:path>
            </a:pathLst>
          </a:custGeom>
          <a:blipFill>
            <a:blip r:embed="rId6"/>
            <a:stretch>
              <a:fillRect/>
            </a:stretch>
          </a:blipFill>
        </p:spPr>
      </p:sp>
      <p:sp>
        <p:nvSpPr>
          <p:cNvPr id="11" name="Freeform 11"/>
          <p:cNvSpPr/>
          <p:nvPr/>
        </p:nvSpPr>
        <p:spPr>
          <a:xfrm>
            <a:off x="11663427" y="1541795"/>
            <a:ext cx="4039487" cy="3269292"/>
          </a:xfrm>
          <a:custGeom>
            <a:avLst/>
            <a:gdLst/>
            <a:ahLst/>
            <a:cxnLst/>
            <a:rect l="l" t="t" r="r" b="b"/>
            <a:pathLst>
              <a:path w="4039487" h="3269292">
                <a:moveTo>
                  <a:pt x="0" y="0"/>
                </a:moveTo>
                <a:lnTo>
                  <a:pt x="4039488" y="0"/>
                </a:lnTo>
                <a:lnTo>
                  <a:pt x="4039488" y="3269291"/>
                </a:lnTo>
                <a:lnTo>
                  <a:pt x="0" y="3269291"/>
                </a:lnTo>
                <a:lnTo>
                  <a:pt x="0" y="0"/>
                </a:lnTo>
                <a:close/>
              </a:path>
            </a:pathLst>
          </a:custGeom>
          <a:blipFill>
            <a:blip r:embed="rId7"/>
            <a:stretch>
              <a:fillRect/>
            </a:stretch>
          </a:blipFill>
        </p:spPr>
      </p:sp>
      <p:sp>
        <p:nvSpPr>
          <p:cNvPr id="12" name="Freeform 12"/>
          <p:cNvSpPr/>
          <p:nvPr/>
        </p:nvSpPr>
        <p:spPr>
          <a:xfrm>
            <a:off x="11896122" y="5471991"/>
            <a:ext cx="3758995" cy="3497812"/>
          </a:xfrm>
          <a:custGeom>
            <a:avLst/>
            <a:gdLst/>
            <a:ahLst/>
            <a:cxnLst/>
            <a:rect l="l" t="t" r="r" b="b"/>
            <a:pathLst>
              <a:path w="3758995" h="3497812">
                <a:moveTo>
                  <a:pt x="0" y="0"/>
                </a:moveTo>
                <a:lnTo>
                  <a:pt x="3758994" y="0"/>
                </a:lnTo>
                <a:lnTo>
                  <a:pt x="3758994" y="3497812"/>
                </a:lnTo>
                <a:lnTo>
                  <a:pt x="0" y="3497812"/>
                </a:lnTo>
                <a:lnTo>
                  <a:pt x="0" y="0"/>
                </a:lnTo>
                <a:close/>
              </a:path>
            </a:pathLst>
          </a:custGeom>
          <a:blipFill>
            <a:blip r:embed="rId8"/>
            <a:stretch>
              <a:fillRect t="-994" b="-994"/>
            </a:stretch>
          </a:blipFill>
        </p:spPr>
      </p:sp>
      <p:sp>
        <p:nvSpPr>
          <p:cNvPr id="13" name="TextBox 13"/>
          <p:cNvSpPr txBox="1"/>
          <p:nvPr/>
        </p:nvSpPr>
        <p:spPr>
          <a:xfrm>
            <a:off x="1844025" y="769014"/>
            <a:ext cx="10675485" cy="714375"/>
          </a:xfrm>
          <a:prstGeom prst="rect">
            <a:avLst/>
          </a:prstGeom>
        </p:spPr>
        <p:txBody>
          <a:bodyPr lIns="0" tIns="0" rIns="0" bIns="0" rtlCol="0" anchor="t">
            <a:spAutoFit/>
          </a:bodyPr>
          <a:lstStyle/>
          <a:p>
            <a:pPr algn="ctr">
              <a:lnSpc>
                <a:spcPts val="5627"/>
              </a:lnSpc>
            </a:pPr>
            <a:r>
              <a:rPr lang="en-US" sz="4689">
                <a:solidFill>
                  <a:srgbClr val="434343"/>
                </a:solidFill>
                <a:latin typeface="Fredoka"/>
                <a:ea typeface="Fredoka"/>
                <a:cs typeface="Fredoka"/>
                <a:sym typeface="Fredoka"/>
              </a:rPr>
              <a:t>Existing Virtual Try-On Systems</a:t>
            </a:r>
          </a:p>
        </p:txBody>
      </p:sp>
      <p:sp>
        <p:nvSpPr>
          <p:cNvPr id="14" name="TextBox 14"/>
          <p:cNvSpPr txBox="1"/>
          <p:nvPr/>
        </p:nvSpPr>
        <p:spPr>
          <a:xfrm>
            <a:off x="9664539" y="9137729"/>
            <a:ext cx="8778362" cy="947859"/>
          </a:xfrm>
          <a:prstGeom prst="rect">
            <a:avLst/>
          </a:prstGeom>
        </p:spPr>
        <p:txBody>
          <a:bodyPr lIns="0" tIns="0" rIns="0" bIns="0" rtlCol="0" anchor="t">
            <a:spAutoFit/>
          </a:bodyPr>
          <a:lstStyle/>
          <a:p>
            <a:pPr algn="just">
              <a:lnSpc>
                <a:spcPts val="3838"/>
              </a:lnSpc>
            </a:pPr>
            <a:r>
              <a:rPr lang="en-US" sz="2354">
                <a:solidFill>
                  <a:srgbClr val="434343"/>
                </a:solidFill>
                <a:latin typeface="Fredoka"/>
                <a:ea typeface="Fredoka"/>
                <a:cs typeface="Fredoka"/>
                <a:sym typeface="Fredoka"/>
              </a:rPr>
              <a:t>Snap AR Try-On (Powered by Snapchat): Partnered with </a:t>
            </a:r>
          </a:p>
          <a:p>
            <a:pPr algn="just">
              <a:lnSpc>
                <a:spcPts val="3838"/>
              </a:lnSpc>
            </a:pPr>
            <a:r>
              <a:rPr lang="en-US" sz="2354">
                <a:solidFill>
                  <a:srgbClr val="434343"/>
                </a:solidFill>
                <a:latin typeface="Fredoka"/>
                <a:ea typeface="Fredoka"/>
                <a:cs typeface="Fredoka"/>
                <a:sym typeface="Fredoka"/>
              </a:rPr>
              <a:t>ecommerce brands like Gucci and Nike, mobile app only</a:t>
            </a:r>
          </a:p>
        </p:txBody>
      </p:sp>
      <p:sp>
        <p:nvSpPr>
          <p:cNvPr id="15" name="TextBox 15"/>
          <p:cNvSpPr txBox="1"/>
          <p:nvPr/>
        </p:nvSpPr>
        <p:spPr>
          <a:xfrm>
            <a:off x="601103" y="4958806"/>
            <a:ext cx="6393926" cy="512476"/>
          </a:xfrm>
          <a:prstGeom prst="rect">
            <a:avLst/>
          </a:prstGeom>
        </p:spPr>
        <p:txBody>
          <a:bodyPr lIns="0" tIns="0" rIns="0" bIns="0" rtlCol="0" anchor="t">
            <a:spAutoFit/>
          </a:bodyPr>
          <a:lstStyle/>
          <a:p>
            <a:pPr algn="ctr">
              <a:lnSpc>
                <a:spcPts val="4319"/>
              </a:lnSpc>
            </a:pPr>
            <a:r>
              <a:rPr lang="en-US" sz="2649">
                <a:solidFill>
                  <a:srgbClr val="434343"/>
                </a:solidFill>
                <a:latin typeface="Fredoka"/>
                <a:ea typeface="Fredoka"/>
                <a:cs typeface="Fredoka"/>
                <a:sym typeface="Fredoka"/>
              </a:rPr>
              <a:t>H&amp;M Virtual Try-On: Uses Avatar</a:t>
            </a:r>
          </a:p>
        </p:txBody>
      </p:sp>
      <p:sp>
        <p:nvSpPr>
          <p:cNvPr id="16" name="TextBox 16"/>
          <p:cNvSpPr txBox="1"/>
          <p:nvPr/>
        </p:nvSpPr>
        <p:spPr>
          <a:xfrm>
            <a:off x="10306482" y="4830136"/>
            <a:ext cx="7209565" cy="512428"/>
          </a:xfrm>
          <a:prstGeom prst="rect">
            <a:avLst/>
          </a:prstGeom>
        </p:spPr>
        <p:txBody>
          <a:bodyPr lIns="0" tIns="0" rIns="0" bIns="0" rtlCol="0" anchor="t">
            <a:spAutoFit/>
          </a:bodyPr>
          <a:lstStyle/>
          <a:p>
            <a:pPr algn="ctr">
              <a:lnSpc>
                <a:spcPts val="4320"/>
              </a:lnSpc>
            </a:pPr>
            <a:r>
              <a:rPr lang="en-US" sz="2650">
                <a:solidFill>
                  <a:srgbClr val="434343"/>
                </a:solidFill>
                <a:latin typeface="Fredoka"/>
                <a:ea typeface="Fredoka"/>
                <a:cs typeface="Fredoka"/>
                <a:sym typeface="Fredoka"/>
              </a:rPr>
              <a:t>Myntra Virtual Try-On: Uses Virtual Avatar</a:t>
            </a:r>
          </a:p>
        </p:txBody>
      </p:sp>
      <p:sp>
        <p:nvSpPr>
          <p:cNvPr id="17" name="TextBox 17"/>
          <p:cNvSpPr txBox="1"/>
          <p:nvPr/>
        </p:nvSpPr>
        <p:spPr>
          <a:xfrm>
            <a:off x="473043" y="9482945"/>
            <a:ext cx="7964124" cy="400017"/>
          </a:xfrm>
          <a:prstGeom prst="rect">
            <a:avLst/>
          </a:prstGeom>
        </p:spPr>
        <p:txBody>
          <a:bodyPr lIns="0" tIns="0" rIns="0" bIns="0" rtlCol="0" anchor="t">
            <a:spAutoFit/>
          </a:bodyPr>
          <a:lstStyle/>
          <a:p>
            <a:pPr algn="ctr">
              <a:lnSpc>
                <a:spcPts val="3179"/>
              </a:lnSpc>
            </a:pPr>
            <a:r>
              <a:rPr lang="en-US" sz="2649">
                <a:solidFill>
                  <a:srgbClr val="434343"/>
                </a:solidFill>
                <a:latin typeface="Fredoka"/>
                <a:ea typeface="Fredoka"/>
                <a:cs typeface="Fredoka"/>
                <a:sym typeface="Fredoka"/>
              </a:rPr>
              <a:t>IKEA Place (For non Clothing): similar approache </a:t>
            </a:r>
          </a:p>
        </p:txBody>
      </p:sp>
      <p:grpSp>
        <p:nvGrpSpPr>
          <p:cNvPr id="18" name="Group 18"/>
          <p:cNvGrpSpPr/>
          <p:nvPr/>
        </p:nvGrpSpPr>
        <p:grpSpPr>
          <a:xfrm>
            <a:off x="0" y="0"/>
            <a:ext cx="809951" cy="816072"/>
            <a:chOff x="0" y="0"/>
            <a:chExt cx="1079935" cy="1088096"/>
          </a:xfrm>
        </p:grpSpPr>
        <p:sp>
          <p:nvSpPr>
            <p:cNvPr id="19" name="Freeform 19"/>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6</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71C"/>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8" y="9421011"/>
            <a:ext cx="5145558" cy="191896"/>
            <a:chOff x="0" y="0"/>
            <a:chExt cx="6860744" cy="255861"/>
          </a:xfrm>
        </p:grpSpPr>
        <p:sp>
          <p:nvSpPr>
            <p:cNvPr id="3" name="Freeform 3"/>
            <p:cNvSpPr/>
            <p:nvPr/>
          </p:nvSpPr>
          <p:spPr>
            <a:xfrm>
              <a:off x="0" y="0"/>
              <a:ext cx="6860794" cy="255651"/>
            </a:xfrm>
            <a:custGeom>
              <a:avLst/>
              <a:gdLst/>
              <a:ahLst/>
              <a:cxnLst/>
              <a:rect l="l" t="t" r="r" b="b"/>
              <a:pathLst>
                <a:path w="6860794" h="255651">
                  <a:moveTo>
                    <a:pt x="0" y="0"/>
                  </a:moveTo>
                  <a:lnTo>
                    <a:pt x="0" y="255651"/>
                  </a:lnTo>
                  <a:lnTo>
                    <a:pt x="6860794" y="255651"/>
                  </a:lnTo>
                  <a:lnTo>
                    <a:pt x="6860794" y="0"/>
                  </a:lnTo>
                  <a:close/>
                </a:path>
              </a:pathLst>
            </a:custGeom>
            <a:solidFill>
              <a:srgbClr val="000000"/>
            </a:solidFill>
          </p:spPr>
        </p:sp>
      </p:grpSp>
      <p:grpSp>
        <p:nvGrpSpPr>
          <p:cNvPr id="4" name="Group 4"/>
          <p:cNvGrpSpPr/>
          <p:nvPr/>
        </p:nvGrpSpPr>
        <p:grpSpPr>
          <a:xfrm>
            <a:off x="-98119" y="9831982"/>
            <a:ext cx="18288000" cy="455018"/>
            <a:chOff x="0" y="0"/>
            <a:chExt cx="24384000" cy="606690"/>
          </a:xfrm>
        </p:grpSpPr>
        <p:sp>
          <p:nvSpPr>
            <p:cNvPr id="5" name="Freeform 5"/>
            <p:cNvSpPr/>
            <p:nvPr/>
          </p:nvSpPr>
          <p:spPr>
            <a:xfrm>
              <a:off x="0" y="0"/>
              <a:ext cx="24384000" cy="606576"/>
            </a:xfrm>
            <a:custGeom>
              <a:avLst/>
              <a:gdLst/>
              <a:ahLst/>
              <a:cxnLst/>
              <a:rect l="l" t="t" r="r" b="b"/>
              <a:pathLst>
                <a:path w="24384000" h="606576">
                  <a:moveTo>
                    <a:pt x="0" y="0"/>
                  </a:moveTo>
                  <a:lnTo>
                    <a:pt x="24384000" y="0"/>
                  </a:lnTo>
                  <a:lnTo>
                    <a:pt x="24384000" y="606576"/>
                  </a:lnTo>
                  <a:lnTo>
                    <a:pt x="0" y="606576"/>
                  </a:lnTo>
                  <a:close/>
                </a:path>
              </a:pathLst>
            </a:custGeom>
            <a:solidFill>
              <a:srgbClr val="000000"/>
            </a:solidFill>
          </p:spPr>
        </p:sp>
      </p:grpSp>
      <p:sp>
        <p:nvSpPr>
          <p:cNvPr id="6" name="Freeform 6"/>
          <p:cNvSpPr/>
          <p:nvPr/>
        </p:nvSpPr>
        <p:spPr>
          <a:xfrm>
            <a:off x="17470700" y="0"/>
            <a:ext cx="274100" cy="1569850"/>
          </a:xfrm>
          <a:custGeom>
            <a:avLst/>
            <a:gdLst/>
            <a:ahLst/>
            <a:cxnLst/>
            <a:rect l="l" t="t" r="r" b="b"/>
            <a:pathLst>
              <a:path w="274100" h="1569850">
                <a:moveTo>
                  <a:pt x="0" y="0"/>
                </a:moveTo>
                <a:lnTo>
                  <a:pt x="274100" y="0"/>
                </a:lnTo>
                <a:lnTo>
                  <a:pt x="274100" y="1569850"/>
                </a:lnTo>
                <a:lnTo>
                  <a:pt x="0" y="1569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5400000">
            <a:off x="15325246" y="9250276"/>
            <a:ext cx="4803980" cy="2402118"/>
            <a:chOff x="0" y="0"/>
            <a:chExt cx="6405307" cy="3202824"/>
          </a:xfrm>
        </p:grpSpPr>
        <p:sp>
          <p:nvSpPr>
            <p:cNvPr id="8" name="Freeform 8"/>
            <p:cNvSpPr/>
            <p:nvPr/>
          </p:nvSpPr>
          <p:spPr>
            <a:xfrm>
              <a:off x="0" y="0"/>
              <a:ext cx="6405245" cy="3202813"/>
            </a:xfrm>
            <a:custGeom>
              <a:avLst/>
              <a:gdLst/>
              <a:ahLst/>
              <a:cxnLst/>
              <a:rect l="l" t="t" r="r" b="b"/>
              <a:pathLst>
                <a:path w="6405245" h="3202813">
                  <a:moveTo>
                    <a:pt x="0" y="0"/>
                  </a:moveTo>
                  <a:cubicBezTo>
                    <a:pt x="0" y="1765681"/>
                    <a:pt x="1436497" y="3202813"/>
                    <a:pt x="3202813" y="3202813"/>
                  </a:cubicBezTo>
                  <a:cubicBezTo>
                    <a:pt x="4968875" y="3202813"/>
                    <a:pt x="6405245" y="1765681"/>
                    <a:pt x="6405245" y="0"/>
                  </a:cubicBezTo>
                  <a:lnTo>
                    <a:pt x="4959350" y="0"/>
                  </a:lnTo>
                  <a:cubicBezTo>
                    <a:pt x="4959350" y="968375"/>
                    <a:pt x="4170934" y="1756156"/>
                    <a:pt x="3202940" y="1756156"/>
                  </a:cubicBezTo>
                  <a:cubicBezTo>
                    <a:pt x="2234565" y="1756156"/>
                    <a:pt x="1446149" y="968502"/>
                    <a:pt x="1446149" y="0"/>
                  </a:cubicBezTo>
                  <a:close/>
                </a:path>
              </a:pathLst>
            </a:custGeom>
            <a:solidFill>
              <a:srgbClr val="000000"/>
            </a:solidFill>
          </p:spPr>
        </p:sp>
      </p:grpSp>
      <p:grpSp>
        <p:nvGrpSpPr>
          <p:cNvPr id="9" name="Group 9"/>
          <p:cNvGrpSpPr/>
          <p:nvPr/>
        </p:nvGrpSpPr>
        <p:grpSpPr>
          <a:xfrm>
            <a:off x="17259300" y="1785500"/>
            <a:ext cx="821400" cy="821400"/>
            <a:chOff x="0" y="0"/>
            <a:chExt cx="1095200" cy="1095200"/>
          </a:xfrm>
        </p:grpSpPr>
        <p:sp>
          <p:nvSpPr>
            <p:cNvPr id="10" name="Freeform 10"/>
            <p:cNvSpPr/>
            <p:nvPr/>
          </p:nvSpPr>
          <p:spPr>
            <a:xfrm>
              <a:off x="0" y="0"/>
              <a:ext cx="1095248" cy="1095248"/>
            </a:xfrm>
            <a:custGeom>
              <a:avLst/>
              <a:gdLst/>
              <a:ahLst/>
              <a:cxnLst/>
              <a:rect l="l" t="t" r="r" b="b"/>
              <a:pathLst>
                <a:path w="1095248" h="1095248">
                  <a:moveTo>
                    <a:pt x="0" y="547624"/>
                  </a:moveTo>
                  <a:cubicBezTo>
                    <a:pt x="0" y="245110"/>
                    <a:pt x="245110" y="0"/>
                    <a:pt x="547624" y="0"/>
                  </a:cubicBezTo>
                  <a:cubicBezTo>
                    <a:pt x="850138" y="0"/>
                    <a:pt x="1095248" y="245110"/>
                    <a:pt x="1095248" y="547624"/>
                  </a:cubicBezTo>
                  <a:cubicBezTo>
                    <a:pt x="1095248" y="850138"/>
                    <a:pt x="850011" y="1095248"/>
                    <a:pt x="547624" y="1095248"/>
                  </a:cubicBezTo>
                  <a:cubicBezTo>
                    <a:pt x="245237" y="1095248"/>
                    <a:pt x="0" y="850011"/>
                    <a:pt x="0" y="547624"/>
                  </a:cubicBezTo>
                  <a:close/>
                </a:path>
              </a:pathLst>
            </a:custGeom>
            <a:solidFill>
              <a:srgbClr val="FFFFFF"/>
            </a:solidFill>
          </p:spPr>
        </p:sp>
      </p:grpSp>
      <p:grpSp>
        <p:nvGrpSpPr>
          <p:cNvPr id="11" name="Group 11"/>
          <p:cNvGrpSpPr/>
          <p:nvPr/>
        </p:nvGrpSpPr>
        <p:grpSpPr>
          <a:xfrm>
            <a:off x="-150" y="1079000"/>
            <a:ext cx="17259450" cy="923067"/>
            <a:chOff x="0" y="0"/>
            <a:chExt cx="22482400" cy="1202400"/>
          </a:xfrm>
        </p:grpSpPr>
        <p:sp>
          <p:nvSpPr>
            <p:cNvPr id="12" name="Freeform 12"/>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FFFF"/>
            </a:solidFill>
          </p:spPr>
        </p:sp>
      </p:grpSp>
      <p:sp>
        <p:nvSpPr>
          <p:cNvPr id="13" name="TextBox 13"/>
          <p:cNvSpPr txBox="1"/>
          <p:nvPr/>
        </p:nvSpPr>
        <p:spPr>
          <a:xfrm>
            <a:off x="3148493" y="1188142"/>
            <a:ext cx="9816694" cy="704784"/>
          </a:xfrm>
          <a:prstGeom prst="rect">
            <a:avLst/>
          </a:prstGeom>
        </p:spPr>
        <p:txBody>
          <a:bodyPr lIns="0" tIns="0" rIns="0" bIns="0" rtlCol="0" anchor="t">
            <a:spAutoFit/>
          </a:bodyPr>
          <a:lstStyle/>
          <a:p>
            <a:pPr algn="ctr">
              <a:lnSpc>
                <a:spcPts val="5591"/>
              </a:lnSpc>
              <a:spcBef>
                <a:spcPct val="0"/>
              </a:spcBef>
            </a:pPr>
            <a:r>
              <a:rPr lang="en-US" sz="4659">
                <a:solidFill>
                  <a:srgbClr val="434343"/>
                </a:solidFill>
                <a:latin typeface="Fredoka"/>
                <a:ea typeface="Fredoka"/>
                <a:cs typeface="Fredoka"/>
                <a:sym typeface="Fredoka"/>
              </a:rPr>
              <a:t>Features mentioned in proposal</a:t>
            </a:r>
          </a:p>
        </p:txBody>
      </p:sp>
      <p:sp>
        <p:nvSpPr>
          <p:cNvPr id="14" name="TextBox 14"/>
          <p:cNvSpPr txBox="1"/>
          <p:nvPr/>
        </p:nvSpPr>
        <p:spPr>
          <a:xfrm>
            <a:off x="3386068" y="2982983"/>
            <a:ext cx="9263131" cy="485841"/>
          </a:xfrm>
          <a:prstGeom prst="rect">
            <a:avLst/>
          </a:prstGeom>
        </p:spPr>
        <p:txBody>
          <a:bodyPr wrap="square" lIns="0" tIns="0" rIns="0" bIns="0" rtlCol="0" anchor="t">
            <a:spAutoFit/>
          </a:bodyPr>
          <a:lstStyle/>
          <a:p>
            <a:pPr marL="690877" lvl="1" indent="-345439" algn="ctr">
              <a:lnSpc>
                <a:spcPts val="3839"/>
              </a:lnSpc>
              <a:spcBef>
                <a:spcPct val="0"/>
              </a:spcBef>
              <a:buAutoNum type="arabicPeriod"/>
            </a:pPr>
            <a:r>
              <a:rPr lang="en-US" sz="3199" dirty="0">
                <a:solidFill>
                  <a:srgbClr val="434343"/>
                </a:solidFill>
                <a:latin typeface="Fredoka"/>
                <a:ea typeface="Fredoka"/>
                <a:cs typeface="Fredoka"/>
                <a:sym typeface="Fredoka"/>
              </a:rPr>
              <a:t>Optimized E-commerce User Experience</a:t>
            </a:r>
          </a:p>
        </p:txBody>
      </p:sp>
      <p:sp>
        <p:nvSpPr>
          <p:cNvPr id="15" name="TextBox 15"/>
          <p:cNvSpPr txBox="1"/>
          <p:nvPr/>
        </p:nvSpPr>
        <p:spPr>
          <a:xfrm>
            <a:off x="3765044" y="3859349"/>
            <a:ext cx="10408155" cy="485841"/>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2.  Develop an AI-Driven Virtual Try-On Platform</a:t>
            </a:r>
          </a:p>
        </p:txBody>
      </p:sp>
      <p:sp>
        <p:nvSpPr>
          <p:cNvPr id="16" name="TextBox 16"/>
          <p:cNvSpPr txBox="1"/>
          <p:nvPr/>
        </p:nvSpPr>
        <p:spPr>
          <a:xfrm>
            <a:off x="3765045" y="4833966"/>
            <a:ext cx="10560555" cy="485841"/>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3. Enhance Fit Accuracy Through Computer Vision</a:t>
            </a:r>
          </a:p>
        </p:txBody>
      </p:sp>
      <p:sp>
        <p:nvSpPr>
          <p:cNvPr id="17" name="TextBox 17"/>
          <p:cNvSpPr txBox="1"/>
          <p:nvPr/>
        </p:nvSpPr>
        <p:spPr>
          <a:xfrm>
            <a:off x="3765045" y="5672232"/>
            <a:ext cx="10789155" cy="485841"/>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4. Provide Personalized Clothing Recommendations</a:t>
            </a:r>
          </a:p>
        </p:txBody>
      </p:sp>
      <p:sp>
        <p:nvSpPr>
          <p:cNvPr id="18" name="TextBox 18"/>
          <p:cNvSpPr txBox="1"/>
          <p:nvPr/>
        </p:nvSpPr>
        <p:spPr>
          <a:xfrm>
            <a:off x="3765044" y="6643848"/>
            <a:ext cx="12008355" cy="485841"/>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5. Integrate Augmented Reality for Real-Time Interaction</a:t>
            </a:r>
          </a:p>
        </p:txBody>
      </p:sp>
      <p:sp>
        <p:nvSpPr>
          <p:cNvPr id="19" name="TextBox 19"/>
          <p:cNvSpPr txBox="1"/>
          <p:nvPr/>
        </p:nvSpPr>
        <p:spPr>
          <a:xfrm>
            <a:off x="3765045" y="7563504"/>
            <a:ext cx="10941555" cy="485841"/>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6. Seamless Integration with E-Commerce Platforms</a:t>
            </a:r>
          </a:p>
        </p:txBody>
      </p:sp>
      <p:sp>
        <p:nvSpPr>
          <p:cNvPr id="20" name="TextBox 20"/>
          <p:cNvSpPr txBox="1"/>
          <p:nvPr/>
        </p:nvSpPr>
        <p:spPr>
          <a:xfrm>
            <a:off x="3765045" y="8439870"/>
            <a:ext cx="7893555" cy="485841"/>
          </a:xfrm>
          <a:prstGeom prst="rect">
            <a:avLst/>
          </a:prstGeom>
        </p:spPr>
        <p:txBody>
          <a:bodyPr wrap="square" lIns="0" tIns="0" rIns="0" bIns="0" rtlCol="0" anchor="t">
            <a:spAutoFit/>
          </a:bodyPr>
          <a:lstStyle/>
          <a:p>
            <a:pPr algn="ctr">
              <a:lnSpc>
                <a:spcPts val="3839"/>
              </a:lnSpc>
              <a:spcBef>
                <a:spcPct val="0"/>
              </a:spcBef>
            </a:pPr>
            <a:r>
              <a:rPr lang="en-US" sz="3199" dirty="0">
                <a:solidFill>
                  <a:srgbClr val="434343"/>
                </a:solidFill>
                <a:latin typeface="Fredoka"/>
                <a:ea typeface="Fredoka"/>
                <a:cs typeface="Fredoka"/>
                <a:sym typeface="Fredoka"/>
              </a:rPr>
              <a:t>7. Data-Driven Insights for Retailers</a:t>
            </a:r>
          </a:p>
        </p:txBody>
      </p:sp>
      <p:grpSp>
        <p:nvGrpSpPr>
          <p:cNvPr id="21" name="Group 21"/>
          <p:cNvGrpSpPr/>
          <p:nvPr/>
        </p:nvGrpSpPr>
        <p:grpSpPr>
          <a:xfrm>
            <a:off x="0" y="0"/>
            <a:ext cx="809951" cy="816072"/>
            <a:chOff x="0" y="0"/>
            <a:chExt cx="1079935" cy="1088096"/>
          </a:xfrm>
        </p:grpSpPr>
        <p:sp>
          <p:nvSpPr>
            <p:cNvPr id="22" name="Freeform 22"/>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7</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 y="1079000"/>
            <a:ext cx="16861800" cy="901800"/>
            <a:chOff x="0" y="0"/>
            <a:chExt cx="22482400" cy="1202400"/>
          </a:xfrm>
        </p:grpSpPr>
        <p:sp>
          <p:nvSpPr>
            <p:cNvPr id="3" name="Freeform 3"/>
            <p:cNvSpPr/>
            <p:nvPr/>
          </p:nvSpPr>
          <p:spPr>
            <a:xfrm>
              <a:off x="0" y="0"/>
              <a:ext cx="22482429" cy="1202436"/>
            </a:xfrm>
            <a:custGeom>
              <a:avLst/>
              <a:gdLst/>
              <a:ahLst/>
              <a:cxnLst/>
              <a:rect l="l" t="t" r="r" b="b"/>
              <a:pathLst>
                <a:path w="22482429" h="1202436">
                  <a:moveTo>
                    <a:pt x="0" y="0"/>
                  </a:moveTo>
                  <a:lnTo>
                    <a:pt x="22482429" y="0"/>
                  </a:lnTo>
                  <a:lnTo>
                    <a:pt x="22482429" y="1202436"/>
                  </a:lnTo>
                  <a:lnTo>
                    <a:pt x="0" y="1202436"/>
                  </a:lnTo>
                  <a:close/>
                </a:path>
              </a:pathLst>
            </a:custGeom>
            <a:solidFill>
              <a:srgbClr val="FFC71C"/>
            </a:solidFill>
          </p:spPr>
        </p:sp>
      </p:grpSp>
      <p:grpSp>
        <p:nvGrpSpPr>
          <p:cNvPr id="4" name="Group 4"/>
          <p:cNvGrpSpPr/>
          <p:nvPr/>
        </p:nvGrpSpPr>
        <p:grpSpPr>
          <a:xfrm rot="5400000">
            <a:off x="16812344" y="670198"/>
            <a:ext cx="1532316" cy="191896"/>
            <a:chOff x="0" y="0"/>
            <a:chExt cx="2043088" cy="255861"/>
          </a:xfrm>
        </p:grpSpPr>
        <p:sp>
          <p:nvSpPr>
            <p:cNvPr id="5" name="Freeform 5"/>
            <p:cNvSpPr/>
            <p:nvPr/>
          </p:nvSpPr>
          <p:spPr>
            <a:xfrm>
              <a:off x="0" y="0"/>
              <a:ext cx="2043049" cy="255651"/>
            </a:xfrm>
            <a:custGeom>
              <a:avLst/>
              <a:gdLst/>
              <a:ahLst/>
              <a:cxnLst/>
              <a:rect l="l" t="t" r="r" b="b"/>
              <a:pathLst>
                <a:path w="2043049" h="255651">
                  <a:moveTo>
                    <a:pt x="0" y="0"/>
                  </a:moveTo>
                  <a:lnTo>
                    <a:pt x="0" y="255651"/>
                  </a:lnTo>
                  <a:lnTo>
                    <a:pt x="2043049" y="255651"/>
                  </a:lnTo>
                  <a:lnTo>
                    <a:pt x="2043049" y="0"/>
                  </a:lnTo>
                  <a:close/>
                </a:path>
              </a:pathLst>
            </a:custGeom>
            <a:solidFill>
              <a:srgbClr val="000000"/>
            </a:solidFill>
          </p:spPr>
        </p:sp>
      </p:grpSp>
      <p:grpSp>
        <p:nvGrpSpPr>
          <p:cNvPr id="6" name="Group 6"/>
          <p:cNvGrpSpPr/>
          <p:nvPr/>
        </p:nvGrpSpPr>
        <p:grpSpPr>
          <a:xfrm>
            <a:off x="-274932" y="9183250"/>
            <a:ext cx="1046382" cy="313476"/>
            <a:chOff x="0" y="0"/>
            <a:chExt cx="1145600" cy="343200"/>
          </a:xfrm>
        </p:grpSpPr>
        <p:sp>
          <p:nvSpPr>
            <p:cNvPr id="7" name="Freeform 7"/>
            <p:cNvSpPr/>
            <p:nvPr/>
          </p:nvSpPr>
          <p:spPr>
            <a:xfrm>
              <a:off x="0" y="0"/>
              <a:ext cx="1145540" cy="343154"/>
            </a:xfrm>
            <a:custGeom>
              <a:avLst/>
              <a:gdLst/>
              <a:ahLst/>
              <a:cxnLst/>
              <a:rect l="l" t="t" r="r" b="b"/>
              <a:pathLst>
                <a:path w="1145540" h="343154">
                  <a:moveTo>
                    <a:pt x="0" y="0"/>
                  </a:moveTo>
                  <a:lnTo>
                    <a:pt x="1145540" y="0"/>
                  </a:lnTo>
                  <a:lnTo>
                    <a:pt x="1145540" y="343154"/>
                  </a:lnTo>
                  <a:lnTo>
                    <a:pt x="0" y="343154"/>
                  </a:lnTo>
                  <a:close/>
                </a:path>
              </a:pathLst>
            </a:custGeom>
            <a:solidFill>
              <a:srgbClr val="FFC71C"/>
            </a:solidFill>
          </p:spPr>
        </p:sp>
      </p:grpSp>
      <p:grpSp>
        <p:nvGrpSpPr>
          <p:cNvPr id="8" name="Group 8"/>
          <p:cNvGrpSpPr/>
          <p:nvPr/>
        </p:nvGrpSpPr>
        <p:grpSpPr>
          <a:xfrm>
            <a:off x="16689500" y="8780350"/>
            <a:ext cx="1695750" cy="1695750"/>
            <a:chOff x="0" y="0"/>
            <a:chExt cx="2261000" cy="2261000"/>
          </a:xfrm>
        </p:grpSpPr>
        <p:sp>
          <p:nvSpPr>
            <p:cNvPr id="9" name="Freeform 9"/>
            <p:cNvSpPr/>
            <p:nvPr/>
          </p:nvSpPr>
          <p:spPr>
            <a:xfrm>
              <a:off x="127" y="127"/>
              <a:ext cx="2260981" cy="2260854"/>
            </a:xfrm>
            <a:custGeom>
              <a:avLst/>
              <a:gdLst/>
              <a:ahLst/>
              <a:cxnLst/>
              <a:rect l="l" t="t" r="r" b="b"/>
              <a:pathLst>
                <a:path w="2260981" h="2260854">
                  <a:moveTo>
                    <a:pt x="2260854" y="0"/>
                  </a:moveTo>
                  <a:cubicBezTo>
                    <a:pt x="1012190" y="0"/>
                    <a:pt x="0" y="1012190"/>
                    <a:pt x="0" y="2260854"/>
                  </a:cubicBezTo>
                  <a:lnTo>
                    <a:pt x="1246124" y="2260854"/>
                  </a:lnTo>
                  <a:cubicBezTo>
                    <a:pt x="1246124" y="1700403"/>
                    <a:pt x="1700530" y="1245997"/>
                    <a:pt x="2260981" y="1245997"/>
                  </a:cubicBezTo>
                  <a:lnTo>
                    <a:pt x="2260981" y="0"/>
                  </a:lnTo>
                  <a:close/>
                </a:path>
              </a:pathLst>
            </a:custGeom>
            <a:solidFill>
              <a:srgbClr val="FFC71C"/>
            </a:solidFill>
          </p:spPr>
        </p:sp>
      </p:grpSp>
      <p:sp>
        <p:nvSpPr>
          <p:cNvPr id="10" name="Freeform 10"/>
          <p:cNvSpPr/>
          <p:nvPr/>
        </p:nvSpPr>
        <p:spPr>
          <a:xfrm rot="-5400000">
            <a:off x="16813430" y="8717793"/>
            <a:ext cx="438385" cy="2510755"/>
          </a:xfrm>
          <a:custGeom>
            <a:avLst/>
            <a:gdLst/>
            <a:ahLst/>
            <a:cxnLst/>
            <a:rect l="l" t="t" r="r" b="b"/>
            <a:pathLst>
              <a:path w="438385" h="2510755">
                <a:moveTo>
                  <a:pt x="0" y="0"/>
                </a:moveTo>
                <a:lnTo>
                  <a:pt x="438385" y="0"/>
                </a:lnTo>
                <a:lnTo>
                  <a:pt x="438385" y="2510755"/>
                </a:lnTo>
                <a:lnTo>
                  <a:pt x="0" y="2510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1599504" y="0"/>
            <a:ext cx="2967158" cy="1483706"/>
            <a:chOff x="0" y="0"/>
            <a:chExt cx="3956211" cy="1978275"/>
          </a:xfrm>
        </p:grpSpPr>
        <p:sp>
          <p:nvSpPr>
            <p:cNvPr id="12" name="Freeform 12"/>
            <p:cNvSpPr/>
            <p:nvPr/>
          </p:nvSpPr>
          <p:spPr>
            <a:xfrm>
              <a:off x="0" y="0"/>
              <a:ext cx="3956177" cy="1978279"/>
            </a:xfrm>
            <a:custGeom>
              <a:avLst/>
              <a:gdLst/>
              <a:ahLst/>
              <a:cxnLst/>
              <a:rect l="l" t="t" r="r" b="b"/>
              <a:pathLst>
                <a:path w="3956177" h="1978279">
                  <a:moveTo>
                    <a:pt x="0" y="0"/>
                  </a:moveTo>
                  <a:cubicBezTo>
                    <a:pt x="0" y="1090549"/>
                    <a:pt x="887222" y="1978279"/>
                    <a:pt x="1978152" y="1978279"/>
                  </a:cubicBezTo>
                  <a:cubicBezTo>
                    <a:pt x="3068955" y="1978279"/>
                    <a:pt x="3956177" y="1090549"/>
                    <a:pt x="3956177" y="0"/>
                  </a:cubicBezTo>
                  <a:lnTo>
                    <a:pt x="3063113" y="0"/>
                  </a:lnTo>
                  <a:cubicBezTo>
                    <a:pt x="3063113" y="598170"/>
                    <a:pt x="2576195" y="1084707"/>
                    <a:pt x="1978279" y="1084707"/>
                  </a:cubicBezTo>
                  <a:cubicBezTo>
                    <a:pt x="1380109" y="1084707"/>
                    <a:pt x="893191" y="598170"/>
                    <a:pt x="893191" y="0"/>
                  </a:cubicBezTo>
                  <a:close/>
                </a:path>
              </a:pathLst>
            </a:custGeom>
            <a:solidFill>
              <a:srgbClr val="000000"/>
            </a:solidFill>
          </p:spPr>
        </p:sp>
      </p:grpSp>
      <p:sp>
        <p:nvSpPr>
          <p:cNvPr id="13" name="TextBox 13"/>
          <p:cNvSpPr txBox="1"/>
          <p:nvPr/>
        </p:nvSpPr>
        <p:spPr>
          <a:xfrm>
            <a:off x="5915006" y="1179912"/>
            <a:ext cx="6912875" cy="704784"/>
          </a:xfrm>
          <a:prstGeom prst="rect">
            <a:avLst/>
          </a:prstGeom>
        </p:spPr>
        <p:txBody>
          <a:bodyPr lIns="0" tIns="0" rIns="0" bIns="0" rtlCol="0" anchor="t">
            <a:spAutoFit/>
          </a:bodyPr>
          <a:lstStyle/>
          <a:p>
            <a:pPr algn="ctr">
              <a:lnSpc>
                <a:spcPts val="5591"/>
              </a:lnSpc>
            </a:pPr>
            <a:r>
              <a:rPr lang="en-US" sz="4659">
                <a:solidFill>
                  <a:srgbClr val="434343"/>
                </a:solidFill>
                <a:latin typeface="Fredoka"/>
                <a:ea typeface="Fredoka"/>
                <a:cs typeface="Fredoka"/>
                <a:sym typeface="Fredoka"/>
              </a:rPr>
              <a:t>Implementation Details</a:t>
            </a:r>
          </a:p>
        </p:txBody>
      </p:sp>
      <p:grpSp>
        <p:nvGrpSpPr>
          <p:cNvPr id="14" name="Group 14"/>
          <p:cNvGrpSpPr/>
          <p:nvPr/>
        </p:nvGrpSpPr>
        <p:grpSpPr>
          <a:xfrm>
            <a:off x="577776" y="2903129"/>
            <a:ext cx="17481624" cy="485841"/>
            <a:chOff x="0" y="0"/>
            <a:chExt cx="22843264" cy="647788"/>
          </a:xfrm>
        </p:grpSpPr>
        <p:sp>
          <p:nvSpPr>
            <p:cNvPr id="15" name="TextBox 15"/>
            <p:cNvSpPr txBox="1"/>
            <p:nvPr/>
          </p:nvSpPr>
          <p:spPr>
            <a:xfrm>
              <a:off x="0" y="0"/>
              <a:ext cx="7434792" cy="647788"/>
            </a:xfrm>
            <a:prstGeom prst="rect">
              <a:avLst/>
            </a:prstGeom>
          </p:spPr>
          <p:txBody>
            <a:bodyPr lIns="0" tIns="0" rIns="0" bIns="0" rtlCol="0" anchor="t">
              <a:spAutoFit/>
            </a:bodyPr>
            <a:lstStyle/>
            <a:p>
              <a:pPr marL="690877" lvl="1" indent="-345439" algn="ctr">
                <a:lnSpc>
                  <a:spcPts val="3839"/>
                </a:lnSpc>
                <a:buFont typeface="Arial"/>
                <a:buChar char="•"/>
              </a:pPr>
              <a:r>
                <a:rPr lang="en-US" sz="3199">
                  <a:solidFill>
                    <a:srgbClr val="000000"/>
                  </a:solidFill>
                  <a:latin typeface="Fredoka"/>
                  <a:ea typeface="Fredoka"/>
                  <a:cs typeface="Fredoka"/>
                  <a:sym typeface="Fredoka"/>
                </a:rPr>
                <a:t>Browsing Without Login: </a:t>
              </a:r>
            </a:p>
          </p:txBody>
        </p:sp>
        <p:sp>
          <p:nvSpPr>
            <p:cNvPr id="16" name="TextBox 16"/>
            <p:cNvSpPr txBox="1"/>
            <p:nvPr/>
          </p:nvSpPr>
          <p:spPr>
            <a:xfrm>
              <a:off x="7418055" y="0"/>
              <a:ext cx="15425209" cy="647788"/>
            </a:xfrm>
            <a:prstGeom prst="rect">
              <a:avLst/>
            </a:prstGeom>
          </p:spPr>
          <p:txBody>
            <a:bodyPr lIns="0" tIns="0" rIns="0" bIns="0" rtlCol="0" anchor="t">
              <a:spAutoFit/>
            </a:bodyPr>
            <a:lstStyle/>
            <a:p>
              <a:pPr algn="ctr">
                <a:lnSpc>
                  <a:spcPts val="3839"/>
                </a:lnSpc>
                <a:spcBef>
                  <a:spcPct val="0"/>
                </a:spcBef>
              </a:pPr>
              <a:r>
                <a:rPr lang="en-US" sz="3199" dirty="0">
                  <a:solidFill>
                    <a:srgbClr val="000000"/>
                  </a:solidFill>
                  <a:latin typeface="Muli"/>
                  <a:ea typeface="Muli"/>
                  <a:cs typeface="Muli"/>
                  <a:sym typeface="Muli"/>
                </a:rPr>
                <a:t>Users can explore categories and products without logging in.</a:t>
              </a:r>
            </a:p>
          </p:txBody>
        </p:sp>
      </p:grpSp>
      <p:grpSp>
        <p:nvGrpSpPr>
          <p:cNvPr id="17" name="Group 17"/>
          <p:cNvGrpSpPr/>
          <p:nvPr/>
        </p:nvGrpSpPr>
        <p:grpSpPr>
          <a:xfrm>
            <a:off x="577776" y="4092550"/>
            <a:ext cx="16574211" cy="488686"/>
            <a:chOff x="0" y="0"/>
            <a:chExt cx="21455945" cy="651582"/>
          </a:xfrm>
        </p:grpSpPr>
        <p:sp>
          <p:nvSpPr>
            <p:cNvPr id="18" name="TextBox 18"/>
            <p:cNvSpPr txBox="1"/>
            <p:nvPr/>
          </p:nvSpPr>
          <p:spPr>
            <a:xfrm>
              <a:off x="0" y="0"/>
              <a:ext cx="6549735" cy="647789"/>
            </a:xfrm>
            <a:prstGeom prst="rect">
              <a:avLst/>
            </a:prstGeom>
          </p:spPr>
          <p:txBody>
            <a:bodyPr wrap="square" lIns="0" tIns="0" rIns="0" bIns="0" rtlCol="0" anchor="t">
              <a:spAutoFit/>
            </a:bodyPr>
            <a:lstStyle/>
            <a:p>
              <a:pPr marL="690877" lvl="1" indent="-345439" algn="ctr">
                <a:lnSpc>
                  <a:spcPts val="3839"/>
                </a:lnSpc>
                <a:buFont typeface="Arial"/>
                <a:buChar char="•"/>
              </a:pPr>
              <a:r>
                <a:rPr lang="en-US" sz="3199" dirty="0">
                  <a:solidFill>
                    <a:srgbClr val="000000"/>
                  </a:solidFill>
                  <a:latin typeface="Fredoka"/>
                  <a:ea typeface="Fredoka"/>
                  <a:cs typeface="Fredoka"/>
                  <a:sym typeface="Fredoka"/>
                </a:rPr>
                <a:t>User Authentication:</a:t>
              </a:r>
            </a:p>
          </p:txBody>
        </p:sp>
        <p:sp>
          <p:nvSpPr>
            <p:cNvPr id="19" name="TextBox 19"/>
            <p:cNvSpPr txBox="1"/>
            <p:nvPr/>
          </p:nvSpPr>
          <p:spPr>
            <a:xfrm>
              <a:off x="6549734" y="3794"/>
              <a:ext cx="14906211" cy="647788"/>
            </a:xfrm>
            <a:prstGeom prst="rect">
              <a:avLst/>
            </a:prstGeom>
          </p:spPr>
          <p:txBody>
            <a:bodyPr lIns="0" tIns="0" rIns="0" bIns="0" rtlCol="0" anchor="t">
              <a:spAutoFit/>
            </a:bodyPr>
            <a:lstStyle/>
            <a:p>
              <a:pPr algn="l">
                <a:lnSpc>
                  <a:spcPts val="3839"/>
                </a:lnSpc>
                <a:spcBef>
                  <a:spcPct val="0"/>
                </a:spcBef>
              </a:pPr>
              <a:r>
                <a:rPr lang="en-US" sz="3199" dirty="0">
                  <a:solidFill>
                    <a:srgbClr val="000000"/>
                  </a:solidFill>
                  <a:latin typeface="Muli"/>
                  <a:ea typeface="Muli"/>
                  <a:cs typeface="Muli"/>
                  <a:sym typeface="Muli"/>
                </a:rPr>
                <a:t>Login and signup system for access to advanced features.</a:t>
              </a:r>
            </a:p>
          </p:txBody>
        </p:sp>
      </p:grpSp>
      <p:grpSp>
        <p:nvGrpSpPr>
          <p:cNvPr id="20" name="Group 20"/>
          <p:cNvGrpSpPr/>
          <p:nvPr/>
        </p:nvGrpSpPr>
        <p:grpSpPr>
          <a:xfrm>
            <a:off x="577776" y="5302629"/>
            <a:ext cx="14219645" cy="485841"/>
            <a:chOff x="0" y="0"/>
            <a:chExt cx="18448503" cy="647788"/>
          </a:xfrm>
        </p:grpSpPr>
        <p:sp>
          <p:nvSpPr>
            <p:cNvPr id="21" name="TextBox 21"/>
            <p:cNvSpPr txBox="1"/>
            <p:nvPr/>
          </p:nvSpPr>
          <p:spPr>
            <a:xfrm>
              <a:off x="0" y="0"/>
              <a:ext cx="7403924" cy="647788"/>
            </a:xfrm>
            <a:prstGeom prst="rect">
              <a:avLst/>
            </a:prstGeom>
          </p:spPr>
          <p:txBody>
            <a:bodyPr lIns="0" tIns="0" rIns="0" bIns="0" rtlCol="0" anchor="t">
              <a:spAutoFit/>
            </a:bodyPr>
            <a:lstStyle/>
            <a:p>
              <a:pPr marL="690877" lvl="1" indent="-345439" algn="ctr">
                <a:lnSpc>
                  <a:spcPts val="3839"/>
                </a:lnSpc>
                <a:buFont typeface="Arial"/>
                <a:buChar char="•"/>
              </a:pPr>
              <a:r>
                <a:rPr lang="en-US" sz="3199">
                  <a:solidFill>
                    <a:srgbClr val="000000"/>
                  </a:solidFill>
                  <a:latin typeface="Fredoka"/>
                  <a:ea typeface="Fredoka"/>
                  <a:cs typeface="Fredoka"/>
                  <a:sym typeface="Fredoka"/>
                </a:rPr>
                <a:t>Virtual Try-On Feature: </a:t>
              </a:r>
            </a:p>
          </p:txBody>
        </p:sp>
        <p:sp>
          <p:nvSpPr>
            <p:cNvPr id="22" name="TextBox 22"/>
            <p:cNvSpPr txBox="1"/>
            <p:nvPr/>
          </p:nvSpPr>
          <p:spPr>
            <a:xfrm>
              <a:off x="7434792" y="0"/>
              <a:ext cx="11013711" cy="647788"/>
            </a:xfrm>
            <a:prstGeom prst="rect">
              <a:avLst/>
            </a:prstGeom>
          </p:spPr>
          <p:txBody>
            <a:bodyPr lIns="0" tIns="0" rIns="0" bIns="0" rtlCol="0" anchor="t">
              <a:spAutoFit/>
            </a:bodyPr>
            <a:lstStyle/>
            <a:p>
              <a:pPr algn="l">
                <a:lnSpc>
                  <a:spcPts val="3839"/>
                </a:lnSpc>
                <a:spcBef>
                  <a:spcPct val="0"/>
                </a:spcBef>
              </a:pPr>
              <a:r>
                <a:rPr lang="en-US" sz="3199" dirty="0">
                  <a:solidFill>
                    <a:srgbClr val="000000"/>
                  </a:solidFill>
                  <a:latin typeface="Muli"/>
                  <a:ea typeface="Muli"/>
                  <a:cs typeface="Muli"/>
                  <a:sym typeface="Muli"/>
                </a:rPr>
                <a:t>Allows users to visually "try on" products.</a:t>
              </a:r>
            </a:p>
          </p:txBody>
        </p:sp>
      </p:grpSp>
      <p:grpSp>
        <p:nvGrpSpPr>
          <p:cNvPr id="23" name="Group 23"/>
          <p:cNvGrpSpPr/>
          <p:nvPr/>
        </p:nvGrpSpPr>
        <p:grpSpPr>
          <a:xfrm>
            <a:off x="577776" y="6486748"/>
            <a:ext cx="14979822" cy="485841"/>
            <a:chOff x="0" y="0"/>
            <a:chExt cx="19973095" cy="647788"/>
          </a:xfrm>
        </p:grpSpPr>
        <p:sp>
          <p:nvSpPr>
            <p:cNvPr id="24" name="TextBox 24"/>
            <p:cNvSpPr txBox="1"/>
            <p:nvPr/>
          </p:nvSpPr>
          <p:spPr>
            <a:xfrm>
              <a:off x="0" y="0"/>
              <a:ext cx="6030737" cy="647788"/>
            </a:xfrm>
            <a:prstGeom prst="rect">
              <a:avLst/>
            </a:prstGeom>
          </p:spPr>
          <p:txBody>
            <a:bodyPr lIns="0" tIns="0" rIns="0" bIns="0" rtlCol="0" anchor="t">
              <a:spAutoFit/>
            </a:bodyPr>
            <a:lstStyle/>
            <a:p>
              <a:pPr marL="690877" lvl="1" indent="-345439" algn="ctr">
                <a:lnSpc>
                  <a:spcPts val="3839"/>
                </a:lnSpc>
                <a:buFont typeface="Arial"/>
                <a:buChar char="•"/>
              </a:pPr>
              <a:r>
                <a:rPr lang="en-US" sz="3199">
                  <a:solidFill>
                    <a:srgbClr val="000000"/>
                  </a:solidFill>
                  <a:latin typeface="Fredoka"/>
                  <a:ea typeface="Fredoka"/>
                  <a:cs typeface="Fredoka"/>
                  <a:sym typeface="Fredoka"/>
                </a:rPr>
                <a:t>Cart Functionality: </a:t>
              </a:r>
            </a:p>
          </p:txBody>
        </p:sp>
        <p:sp>
          <p:nvSpPr>
            <p:cNvPr id="25" name="TextBox 25"/>
            <p:cNvSpPr txBox="1"/>
            <p:nvPr/>
          </p:nvSpPr>
          <p:spPr>
            <a:xfrm>
              <a:off x="6030737" y="0"/>
              <a:ext cx="13942359" cy="647788"/>
            </a:xfrm>
            <a:prstGeom prst="rect">
              <a:avLst/>
            </a:prstGeom>
          </p:spPr>
          <p:txBody>
            <a:bodyPr lIns="0" tIns="0" rIns="0" bIns="0" rtlCol="0" anchor="t">
              <a:spAutoFit/>
            </a:bodyPr>
            <a:lstStyle/>
            <a:p>
              <a:pPr algn="l">
                <a:lnSpc>
                  <a:spcPts val="3839"/>
                </a:lnSpc>
                <a:spcBef>
                  <a:spcPct val="0"/>
                </a:spcBef>
              </a:pPr>
              <a:r>
                <a:rPr lang="en-US" sz="3199">
                  <a:solidFill>
                    <a:srgbClr val="000000"/>
                  </a:solidFill>
                  <a:latin typeface="Muli"/>
                  <a:ea typeface="Muli"/>
                  <a:cs typeface="Muli"/>
                  <a:sym typeface="Muli"/>
                </a:rPr>
                <a:t>Add products to the cart, even without logging in.</a:t>
              </a:r>
            </a:p>
          </p:txBody>
        </p:sp>
      </p:grpSp>
      <p:grpSp>
        <p:nvGrpSpPr>
          <p:cNvPr id="26" name="Group 26"/>
          <p:cNvGrpSpPr/>
          <p:nvPr/>
        </p:nvGrpSpPr>
        <p:grpSpPr>
          <a:xfrm>
            <a:off x="404975" y="7678976"/>
            <a:ext cx="14649099" cy="485841"/>
            <a:chOff x="0" y="0"/>
            <a:chExt cx="18448640" cy="647788"/>
          </a:xfrm>
        </p:grpSpPr>
        <p:sp>
          <p:nvSpPr>
            <p:cNvPr id="27" name="TextBox 27"/>
            <p:cNvSpPr txBox="1"/>
            <p:nvPr/>
          </p:nvSpPr>
          <p:spPr>
            <a:xfrm>
              <a:off x="0" y="0"/>
              <a:ext cx="5392667" cy="647788"/>
            </a:xfrm>
            <a:prstGeom prst="rect">
              <a:avLst/>
            </a:prstGeom>
          </p:spPr>
          <p:txBody>
            <a:bodyPr wrap="square" lIns="0" tIns="0" rIns="0" bIns="0" rtlCol="0" anchor="t">
              <a:spAutoFit/>
            </a:bodyPr>
            <a:lstStyle/>
            <a:p>
              <a:pPr marL="690877" lvl="1" indent="-345439" algn="ctr">
                <a:lnSpc>
                  <a:spcPts val="3839"/>
                </a:lnSpc>
                <a:buFont typeface="Arial"/>
                <a:buChar char="•"/>
              </a:pPr>
              <a:r>
                <a:rPr lang="en-US" sz="3199" dirty="0">
                  <a:solidFill>
                    <a:srgbClr val="000000"/>
                  </a:solidFill>
                  <a:latin typeface="Fredoka"/>
                  <a:ea typeface="Fredoka"/>
                  <a:cs typeface="Fredoka"/>
                  <a:sym typeface="Fredoka"/>
                </a:rPr>
                <a:t>Order Creation:</a:t>
              </a:r>
            </a:p>
          </p:txBody>
        </p:sp>
        <p:sp>
          <p:nvSpPr>
            <p:cNvPr id="28" name="TextBox 28"/>
            <p:cNvSpPr txBox="1"/>
            <p:nvPr/>
          </p:nvSpPr>
          <p:spPr>
            <a:xfrm>
              <a:off x="5266242" y="0"/>
              <a:ext cx="13182398" cy="647788"/>
            </a:xfrm>
            <a:prstGeom prst="rect">
              <a:avLst/>
            </a:prstGeom>
          </p:spPr>
          <p:txBody>
            <a:bodyPr lIns="0" tIns="0" rIns="0" bIns="0" rtlCol="0" anchor="t">
              <a:spAutoFit/>
            </a:bodyPr>
            <a:lstStyle/>
            <a:p>
              <a:pPr algn="l">
                <a:lnSpc>
                  <a:spcPts val="3839"/>
                </a:lnSpc>
                <a:spcBef>
                  <a:spcPct val="0"/>
                </a:spcBef>
              </a:pPr>
              <a:r>
                <a:rPr lang="en-US" sz="3199" dirty="0">
                  <a:solidFill>
                    <a:srgbClr val="000000"/>
                  </a:solidFill>
                  <a:latin typeface="Muli"/>
                  <a:ea typeface="Muli"/>
                  <a:cs typeface="Muli"/>
                  <a:sym typeface="Muli"/>
                </a:rPr>
                <a:t>Users can finalize purchases after logging in.</a:t>
              </a:r>
            </a:p>
          </p:txBody>
        </p:sp>
      </p:grpSp>
      <p:grpSp>
        <p:nvGrpSpPr>
          <p:cNvPr id="29" name="Group 29"/>
          <p:cNvGrpSpPr/>
          <p:nvPr/>
        </p:nvGrpSpPr>
        <p:grpSpPr>
          <a:xfrm>
            <a:off x="560716" y="8697409"/>
            <a:ext cx="12924245" cy="485841"/>
            <a:chOff x="0" y="0"/>
            <a:chExt cx="16623286" cy="647788"/>
          </a:xfrm>
        </p:grpSpPr>
        <p:sp>
          <p:nvSpPr>
            <p:cNvPr id="30" name="TextBox 30"/>
            <p:cNvSpPr txBox="1"/>
            <p:nvPr/>
          </p:nvSpPr>
          <p:spPr>
            <a:xfrm>
              <a:off x="0" y="0"/>
              <a:ext cx="6622300" cy="647788"/>
            </a:xfrm>
            <a:prstGeom prst="rect">
              <a:avLst/>
            </a:prstGeom>
          </p:spPr>
          <p:txBody>
            <a:bodyPr lIns="0" tIns="0" rIns="0" bIns="0" rtlCol="0" anchor="t">
              <a:spAutoFit/>
            </a:bodyPr>
            <a:lstStyle/>
            <a:p>
              <a:pPr marL="690877" lvl="1" indent="-345439" algn="ctr">
                <a:lnSpc>
                  <a:spcPts val="3839"/>
                </a:lnSpc>
                <a:buFont typeface="Arial"/>
                <a:buChar char="•"/>
              </a:pPr>
              <a:r>
                <a:rPr lang="en-US" sz="3199">
                  <a:solidFill>
                    <a:srgbClr val="000000"/>
                  </a:solidFill>
                  <a:latin typeface="Fredoka"/>
                  <a:ea typeface="Fredoka"/>
                  <a:cs typeface="Fredoka"/>
                  <a:sym typeface="Fredoka"/>
                </a:rPr>
                <a:t>Admin Control Panel: </a:t>
              </a:r>
            </a:p>
          </p:txBody>
        </p:sp>
        <p:sp>
          <p:nvSpPr>
            <p:cNvPr id="31" name="TextBox 31"/>
            <p:cNvSpPr txBox="1"/>
            <p:nvPr/>
          </p:nvSpPr>
          <p:spPr>
            <a:xfrm>
              <a:off x="6622300" y="0"/>
              <a:ext cx="10000986" cy="647788"/>
            </a:xfrm>
            <a:prstGeom prst="rect">
              <a:avLst/>
            </a:prstGeom>
          </p:spPr>
          <p:txBody>
            <a:bodyPr lIns="0" tIns="0" rIns="0" bIns="0" rtlCol="0" anchor="t">
              <a:spAutoFit/>
            </a:bodyPr>
            <a:lstStyle/>
            <a:p>
              <a:pPr algn="l">
                <a:lnSpc>
                  <a:spcPts val="3839"/>
                </a:lnSpc>
              </a:pPr>
              <a:r>
                <a:rPr lang="en-US" sz="3199" dirty="0">
                  <a:solidFill>
                    <a:srgbClr val="000000"/>
                  </a:solidFill>
                  <a:latin typeface="Muli"/>
                  <a:ea typeface="Muli"/>
                  <a:cs typeface="Muli"/>
                  <a:sym typeface="Muli"/>
                </a:rPr>
                <a:t>Add, modify, view, and delete products.</a:t>
              </a:r>
            </a:p>
          </p:txBody>
        </p:sp>
      </p:grpSp>
      <p:grpSp>
        <p:nvGrpSpPr>
          <p:cNvPr id="32" name="Group 32"/>
          <p:cNvGrpSpPr/>
          <p:nvPr/>
        </p:nvGrpSpPr>
        <p:grpSpPr>
          <a:xfrm>
            <a:off x="0" y="0"/>
            <a:ext cx="809951" cy="816072"/>
            <a:chOff x="0" y="0"/>
            <a:chExt cx="1079935" cy="1088096"/>
          </a:xfrm>
        </p:grpSpPr>
        <p:sp>
          <p:nvSpPr>
            <p:cNvPr id="33" name="Freeform 33"/>
            <p:cNvSpPr/>
            <p:nvPr/>
          </p:nvSpPr>
          <p:spPr>
            <a:xfrm>
              <a:off x="0" y="0"/>
              <a:ext cx="1079935" cy="1088096"/>
            </a:xfrm>
            <a:custGeom>
              <a:avLst/>
              <a:gdLst/>
              <a:ahLst/>
              <a:cxnLst/>
              <a:rect l="l" t="t" r="r" b="b"/>
              <a:pathLst>
                <a:path w="1079935" h="1088096">
                  <a:moveTo>
                    <a:pt x="0" y="0"/>
                  </a:moveTo>
                  <a:lnTo>
                    <a:pt x="1079935" y="0"/>
                  </a:lnTo>
                  <a:lnTo>
                    <a:pt x="1079935" y="1088096"/>
                  </a:lnTo>
                  <a:lnTo>
                    <a:pt x="0" y="1088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4"/>
            <p:cNvSpPr txBox="1"/>
            <p:nvPr/>
          </p:nvSpPr>
          <p:spPr>
            <a:xfrm>
              <a:off x="209943" y="247624"/>
              <a:ext cx="195302" cy="583323"/>
            </a:xfrm>
            <a:prstGeom prst="rect">
              <a:avLst/>
            </a:prstGeom>
          </p:spPr>
          <p:txBody>
            <a:bodyPr lIns="0" tIns="0" rIns="0" bIns="0" rtlCol="0" anchor="t">
              <a:spAutoFit/>
            </a:bodyPr>
            <a:lstStyle/>
            <a:p>
              <a:pPr algn="ctr">
                <a:lnSpc>
                  <a:spcPts val="3401"/>
                </a:lnSpc>
                <a:spcBef>
                  <a:spcPct val="0"/>
                </a:spcBef>
              </a:pPr>
              <a:r>
                <a:rPr lang="en-US" sz="2834">
                  <a:solidFill>
                    <a:srgbClr val="000000"/>
                  </a:solidFill>
                  <a:latin typeface="Fredoka"/>
                  <a:ea typeface="Fredoka"/>
                  <a:cs typeface="Fredoka"/>
                  <a:sym typeface="Fredoka"/>
                </a:rPr>
                <a:t>8</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1087</Words>
  <Application>Microsoft Office PowerPoint</Application>
  <PresentationFormat>Custom</PresentationFormat>
  <Paragraphs>331</Paragraphs>
  <Slides>31</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Aesthetic color</vt:lpstr>
      <vt:lpstr>Almarai Bold</vt:lpstr>
      <vt:lpstr>Arial</vt:lpstr>
      <vt:lpstr>Calibri</vt:lpstr>
      <vt:lpstr>Muli</vt:lpstr>
      <vt:lpstr>DM Sans</vt:lpstr>
      <vt:lpstr>Muli Bold</vt:lpstr>
      <vt:lpstr>Fredoka</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Cse299_group 1_Final Presentation </dc:title>
  <cp:lastModifiedBy>Aporbo Ghosh</cp:lastModifiedBy>
  <cp:revision>3</cp:revision>
  <dcterms:created xsi:type="dcterms:W3CDTF">2006-08-16T00:00:00Z</dcterms:created>
  <dcterms:modified xsi:type="dcterms:W3CDTF">2024-11-26T09:05:15Z</dcterms:modified>
  <dc:identifier>DAGXd-vr2Bs</dc:identifier>
</cp:coreProperties>
</file>